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4" r:id="rId4"/>
  </p:sldMasterIdLst>
  <p:notesMasterIdLst>
    <p:notesMasterId r:id="rId16"/>
  </p:notesMasterIdLst>
  <p:handoutMasterIdLst>
    <p:handoutMasterId r:id="rId17"/>
  </p:handoutMasterIdLst>
  <p:sldIdLst>
    <p:sldId id="295" r:id="rId5"/>
    <p:sldId id="315" r:id="rId6"/>
    <p:sldId id="314" r:id="rId7"/>
    <p:sldId id="307" r:id="rId8"/>
    <p:sldId id="296" r:id="rId9"/>
    <p:sldId id="306" r:id="rId10"/>
    <p:sldId id="264" r:id="rId11"/>
    <p:sldId id="305" r:id="rId12"/>
    <p:sldId id="285" r:id="rId13"/>
    <p:sldId id="299" r:id="rId14"/>
    <p:sldId id="3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93" autoAdjust="0"/>
  </p:normalViewPr>
  <p:slideViewPr>
    <p:cSldViewPr snapToGrid="0">
      <p:cViewPr varScale="1">
        <p:scale>
          <a:sx n="60" d="100"/>
          <a:sy n="60" d="100"/>
        </p:scale>
        <p:origin x="40" y="212"/>
      </p:cViewPr>
      <p:guideLst/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D5F51-0854-400E-B3E1-874A9BFF6B1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43E2EC-D46A-47A2-86A9-C417F118B25B}">
      <dgm:prSet/>
      <dgm:spPr/>
      <dgm:t>
        <a:bodyPr/>
        <a:lstStyle/>
        <a:p>
          <a:r>
            <a:rPr lang="en-US" b="1" u="none" dirty="0"/>
            <a:t>Performance Data – 5/8/2026	</a:t>
          </a:r>
        </a:p>
        <a:p>
          <a:r>
            <a:rPr lang="en-US" b="1" u="none" dirty="0"/>
            <a:t>Calendar year 2026  	       31% of year</a:t>
          </a:r>
        </a:p>
      </dgm:t>
    </dgm:pt>
    <dgm:pt modelId="{B5E77942-FAFA-4330-8BC9-540E5A87A6E5}" type="parTrans" cxnId="{FCC891F6-20DC-44C7-AA2C-B3E8C1353E6D}">
      <dgm:prSet/>
      <dgm:spPr/>
      <dgm:t>
        <a:bodyPr/>
        <a:lstStyle/>
        <a:p>
          <a:endParaRPr lang="en-US"/>
        </a:p>
      </dgm:t>
    </dgm:pt>
    <dgm:pt modelId="{13E33E9D-382B-47D8-BC43-674986999541}" type="sibTrans" cxnId="{FCC891F6-20DC-44C7-AA2C-B3E8C1353E6D}">
      <dgm:prSet/>
      <dgm:spPr/>
      <dgm:t>
        <a:bodyPr/>
        <a:lstStyle/>
        <a:p>
          <a:endParaRPr lang="en-US"/>
        </a:p>
      </dgm:t>
    </dgm:pt>
    <dgm:pt modelId="{E1638EC8-579C-4EC9-B46D-51D287A3EEC0}">
      <dgm:prSet/>
      <dgm:spPr/>
      <dgm:t>
        <a:bodyPr/>
        <a:lstStyle/>
        <a:p>
          <a:r>
            <a:rPr lang="en-US" b="1"/>
            <a:t>Individualized Plan for Employment (IPE)</a:t>
          </a:r>
          <a:r>
            <a:rPr lang="en-US"/>
            <a:t>		2537 or 43% of goal</a:t>
          </a:r>
        </a:p>
      </dgm:t>
    </dgm:pt>
    <dgm:pt modelId="{79A145CD-D72A-406C-9AD4-94C63BEFF044}" type="parTrans" cxnId="{C31CF33A-AD25-4464-851F-09F0ADF31C46}">
      <dgm:prSet/>
      <dgm:spPr/>
      <dgm:t>
        <a:bodyPr/>
        <a:lstStyle/>
        <a:p>
          <a:endParaRPr lang="en-US"/>
        </a:p>
      </dgm:t>
    </dgm:pt>
    <dgm:pt modelId="{23F9FB94-C5E7-4EC7-9071-F82678E8B494}" type="sibTrans" cxnId="{C31CF33A-AD25-4464-851F-09F0ADF31C46}">
      <dgm:prSet/>
      <dgm:spPr/>
      <dgm:t>
        <a:bodyPr/>
        <a:lstStyle/>
        <a:p>
          <a:endParaRPr lang="en-US"/>
        </a:p>
      </dgm:t>
    </dgm:pt>
    <dgm:pt modelId="{A71DCA06-1741-489B-A8E4-D3CED146B60A}">
      <dgm:prSet/>
      <dgm:spPr/>
      <dgm:t>
        <a:bodyPr/>
        <a:lstStyle/>
        <a:p>
          <a:r>
            <a:rPr lang="en-US" b="1"/>
            <a:t>Successful case closure (employment)</a:t>
          </a:r>
          <a:r>
            <a:rPr lang="en-US"/>
            <a:t>		1073 or 33.6% of goal</a:t>
          </a:r>
        </a:p>
      </dgm:t>
    </dgm:pt>
    <dgm:pt modelId="{690DFFC8-3FE3-4A14-80ED-847B66A627A8}" type="parTrans" cxnId="{B4FD7D08-566B-4CCE-8DFE-46E7C3D3986B}">
      <dgm:prSet/>
      <dgm:spPr/>
      <dgm:t>
        <a:bodyPr/>
        <a:lstStyle/>
        <a:p>
          <a:endParaRPr lang="en-US"/>
        </a:p>
      </dgm:t>
    </dgm:pt>
    <dgm:pt modelId="{A598AE56-EFF3-4D4F-B285-39220CC81D9A}" type="sibTrans" cxnId="{B4FD7D08-566B-4CCE-8DFE-46E7C3D3986B}">
      <dgm:prSet/>
      <dgm:spPr/>
      <dgm:t>
        <a:bodyPr/>
        <a:lstStyle/>
        <a:p>
          <a:endParaRPr lang="en-US"/>
        </a:p>
      </dgm:t>
    </dgm:pt>
    <dgm:pt modelId="{46ED7C6E-0393-4521-8F6D-36CADF3C46F9}">
      <dgm:prSet/>
      <dgm:spPr/>
      <dgm:t>
        <a:bodyPr/>
        <a:lstStyle/>
        <a:p>
          <a:r>
            <a:rPr lang="en-US" b="1"/>
            <a:t>Median Earnings</a:t>
          </a:r>
          <a:r>
            <a:rPr lang="en-US"/>
            <a:t>					$15.00/hr statewide</a:t>
          </a:r>
        </a:p>
      </dgm:t>
    </dgm:pt>
    <dgm:pt modelId="{25F5E6B9-4A10-45DB-9DD8-6F3280043143}" type="parTrans" cxnId="{11EE7A15-BB21-4E3F-A269-C05DF0C81ADB}">
      <dgm:prSet/>
      <dgm:spPr/>
      <dgm:t>
        <a:bodyPr/>
        <a:lstStyle/>
        <a:p>
          <a:endParaRPr lang="en-US"/>
        </a:p>
      </dgm:t>
    </dgm:pt>
    <dgm:pt modelId="{84C852F6-6929-4317-BBCA-59E932093115}" type="sibTrans" cxnId="{11EE7A15-BB21-4E3F-A269-C05DF0C81ADB}">
      <dgm:prSet/>
      <dgm:spPr/>
      <dgm:t>
        <a:bodyPr/>
        <a:lstStyle/>
        <a:p>
          <a:endParaRPr lang="en-US"/>
        </a:p>
      </dgm:t>
    </dgm:pt>
    <dgm:pt modelId="{3609C159-ECE0-4D5A-9648-27BD812A8895}">
      <dgm:prSet/>
      <dgm:spPr/>
      <dgm:t>
        <a:bodyPr/>
        <a:lstStyle/>
        <a:p>
          <a:r>
            <a:rPr lang="en-US"/>
            <a:t>Not receiving SSI/SSDI	$16.00/hr</a:t>
          </a:r>
        </a:p>
      </dgm:t>
    </dgm:pt>
    <dgm:pt modelId="{F391095F-7DCD-4CFB-998F-3CA3D15431F0}" type="parTrans" cxnId="{9A13F975-8D1F-4E7A-BA99-2F58867CC176}">
      <dgm:prSet/>
      <dgm:spPr/>
      <dgm:t>
        <a:bodyPr/>
        <a:lstStyle/>
        <a:p>
          <a:endParaRPr lang="en-US"/>
        </a:p>
      </dgm:t>
    </dgm:pt>
    <dgm:pt modelId="{F514B26B-8D20-49E7-918A-8186E03DFACC}" type="sibTrans" cxnId="{9A13F975-8D1F-4E7A-BA99-2F58867CC176}">
      <dgm:prSet/>
      <dgm:spPr/>
      <dgm:t>
        <a:bodyPr/>
        <a:lstStyle/>
        <a:p>
          <a:endParaRPr lang="en-US"/>
        </a:p>
      </dgm:t>
    </dgm:pt>
    <dgm:pt modelId="{42CAF4CA-C96A-445D-8F0D-739649A66CB6}">
      <dgm:prSet/>
      <dgm:spPr/>
      <dgm:t>
        <a:bodyPr/>
        <a:lstStyle/>
        <a:p>
          <a:r>
            <a:rPr lang="en-US"/>
            <a:t>Receiving SSI or SSDI	$14.50/hr (average)</a:t>
          </a:r>
        </a:p>
      </dgm:t>
    </dgm:pt>
    <dgm:pt modelId="{F1C0736E-3044-41F6-AD20-43E38830C1C9}" type="parTrans" cxnId="{4E6E4C48-5482-4E57-8A77-B001C097527B}">
      <dgm:prSet/>
      <dgm:spPr/>
      <dgm:t>
        <a:bodyPr/>
        <a:lstStyle/>
        <a:p>
          <a:endParaRPr lang="en-US"/>
        </a:p>
      </dgm:t>
    </dgm:pt>
    <dgm:pt modelId="{E28A2187-B6E2-441F-9A47-488CA5341D83}" type="sibTrans" cxnId="{4E6E4C48-5482-4E57-8A77-B001C097527B}">
      <dgm:prSet/>
      <dgm:spPr/>
      <dgm:t>
        <a:bodyPr/>
        <a:lstStyle/>
        <a:p>
          <a:endParaRPr lang="en-US"/>
        </a:p>
      </dgm:t>
    </dgm:pt>
    <dgm:pt modelId="{51FF1515-ABAB-4E47-908B-000367FA7E6C}" type="pres">
      <dgm:prSet presAssocID="{4A3D5F51-0854-400E-B3E1-874A9BFF6B1A}" presName="linear" presStyleCnt="0">
        <dgm:presLayoutVars>
          <dgm:animLvl val="lvl"/>
          <dgm:resizeHandles val="exact"/>
        </dgm:presLayoutVars>
      </dgm:prSet>
      <dgm:spPr/>
    </dgm:pt>
    <dgm:pt modelId="{80057CD4-36B4-4FC4-B549-0D510E87F743}" type="pres">
      <dgm:prSet presAssocID="{5043E2EC-D46A-47A2-86A9-C417F118B25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73127F1-DDE6-4B20-91A9-D7F2326BA909}" type="pres">
      <dgm:prSet presAssocID="{13E33E9D-382B-47D8-BC43-674986999541}" presName="spacer" presStyleCnt="0"/>
      <dgm:spPr/>
    </dgm:pt>
    <dgm:pt modelId="{DB6D33F0-DD7C-40D7-BEE7-F70D471E7115}" type="pres">
      <dgm:prSet presAssocID="{E1638EC8-579C-4EC9-B46D-51D287A3EEC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74BF5B-F539-4D7F-95E5-19F0F3983FDF}" type="pres">
      <dgm:prSet presAssocID="{23F9FB94-C5E7-4EC7-9071-F82678E8B494}" presName="spacer" presStyleCnt="0"/>
      <dgm:spPr/>
    </dgm:pt>
    <dgm:pt modelId="{61B37C57-115F-4F71-80C1-941A33DEFA2D}" type="pres">
      <dgm:prSet presAssocID="{A71DCA06-1741-489B-A8E4-D3CED146B60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EA4910A-ECD7-4DC8-A9C4-ADA712AF5E9F}" type="pres">
      <dgm:prSet presAssocID="{A598AE56-EFF3-4D4F-B285-39220CC81D9A}" presName="spacer" presStyleCnt="0"/>
      <dgm:spPr/>
    </dgm:pt>
    <dgm:pt modelId="{7E1073F5-1CA3-4834-89F2-D78665EB8881}" type="pres">
      <dgm:prSet presAssocID="{46ED7C6E-0393-4521-8F6D-36CADF3C46F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A215D42-CE7D-4D0A-812B-665D79BAEA59}" type="pres">
      <dgm:prSet presAssocID="{46ED7C6E-0393-4521-8F6D-36CADF3C46F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4FD7D08-566B-4CCE-8DFE-46E7C3D3986B}" srcId="{4A3D5F51-0854-400E-B3E1-874A9BFF6B1A}" destId="{A71DCA06-1741-489B-A8E4-D3CED146B60A}" srcOrd="2" destOrd="0" parTransId="{690DFFC8-3FE3-4A14-80ED-847B66A627A8}" sibTransId="{A598AE56-EFF3-4D4F-B285-39220CC81D9A}"/>
    <dgm:cxn modelId="{BEF6D908-99C3-46D5-8FAE-C039040ADEC2}" type="presOf" srcId="{4A3D5F51-0854-400E-B3E1-874A9BFF6B1A}" destId="{51FF1515-ABAB-4E47-908B-000367FA7E6C}" srcOrd="0" destOrd="0" presId="urn:microsoft.com/office/officeart/2005/8/layout/vList2"/>
    <dgm:cxn modelId="{11EE7A15-BB21-4E3F-A269-C05DF0C81ADB}" srcId="{4A3D5F51-0854-400E-B3E1-874A9BFF6B1A}" destId="{46ED7C6E-0393-4521-8F6D-36CADF3C46F9}" srcOrd="3" destOrd="0" parTransId="{25F5E6B9-4A10-45DB-9DD8-6F3280043143}" sibTransId="{84C852F6-6929-4317-BBCA-59E932093115}"/>
    <dgm:cxn modelId="{E8F04231-BBEB-4465-BA59-B3606704E895}" type="presOf" srcId="{A71DCA06-1741-489B-A8E4-D3CED146B60A}" destId="{61B37C57-115F-4F71-80C1-941A33DEFA2D}" srcOrd="0" destOrd="0" presId="urn:microsoft.com/office/officeart/2005/8/layout/vList2"/>
    <dgm:cxn modelId="{C31CF33A-AD25-4464-851F-09F0ADF31C46}" srcId="{4A3D5F51-0854-400E-B3E1-874A9BFF6B1A}" destId="{E1638EC8-579C-4EC9-B46D-51D287A3EEC0}" srcOrd="1" destOrd="0" parTransId="{79A145CD-D72A-406C-9AD4-94C63BEFF044}" sibTransId="{23F9FB94-C5E7-4EC7-9071-F82678E8B494}"/>
    <dgm:cxn modelId="{7F4F523F-3982-4628-9EE6-DCDA4023E75B}" type="presOf" srcId="{5043E2EC-D46A-47A2-86A9-C417F118B25B}" destId="{80057CD4-36B4-4FC4-B549-0D510E87F743}" srcOrd="0" destOrd="0" presId="urn:microsoft.com/office/officeart/2005/8/layout/vList2"/>
    <dgm:cxn modelId="{4E6E4C48-5482-4E57-8A77-B001C097527B}" srcId="{46ED7C6E-0393-4521-8F6D-36CADF3C46F9}" destId="{42CAF4CA-C96A-445D-8F0D-739649A66CB6}" srcOrd="1" destOrd="0" parTransId="{F1C0736E-3044-41F6-AD20-43E38830C1C9}" sibTransId="{E28A2187-B6E2-441F-9A47-488CA5341D83}"/>
    <dgm:cxn modelId="{5F9D9173-0440-4063-B4B7-AEFAA2773D5D}" type="presOf" srcId="{42CAF4CA-C96A-445D-8F0D-739649A66CB6}" destId="{3A215D42-CE7D-4D0A-812B-665D79BAEA59}" srcOrd="0" destOrd="1" presId="urn:microsoft.com/office/officeart/2005/8/layout/vList2"/>
    <dgm:cxn modelId="{9A13F975-8D1F-4E7A-BA99-2F58867CC176}" srcId="{46ED7C6E-0393-4521-8F6D-36CADF3C46F9}" destId="{3609C159-ECE0-4D5A-9648-27BD812A8895}" srcOrd="0" destOrd="0" parTransId="{F391095F-7DCD-4CFB-998F-3CA3D15431F0}" sibTransId="{F514B26B-8D20-49E7-918A-8186E03DFACC}"/>
    <dgm:cxn modelId="{5180F6B5-13F3-4509-ADEA-5BE818DB9DBC}" type="presOf" srcId="{46ED7C6E-0393-4521-8F6D-36CADF3C46F9}" destId="{7E1073F5-1CA3-4834-89F2-D78665EB8881}" srcOrd="0" destOrd="0" presId="urn:microsoft.com/office/officeart/2005/8/layout/vList2"/>
    <dgm:cxn modelId="{9FDAB7B8-24F4-4FA7-AAA9-D127FF04B88E}" type="presOf" srcId="{E1638EC8-579C-4EC9-B46D-51D287A3EEC0}" destId="{DB6D33F0-DD7C-40D7-BEE7-F70D471E7115}" srcOrd="0" destOrd="0" presId="urn:microsoft.com/office/officeart/2005/8/layout/vList2"/>
    <dgm:cxn modelId="{FCC891F6-20DC-44C7-AA2C-B3E8C1353E6D}" srcId="{4A3D5F51-0854-400E-B3E1-874A9BFF6B1A}" destId="{5043E2EC-D46A-47A2-86A9-C417F118B25B}" srcOrd="0" destOrd="0" parTransId="{B5E77942-FAFA-4330-8BC9-540E5A87A6E5}" sibTransId="{13E33E9D-382B-47D8-BC43-674986999541}"/>
    <dgm:cxn modelId="{CE4B5DF7-37DB-4370-AAEA-56BCDC81393D}" type="presOf" srcId="{3609C159-ECE0-4D5A-9648-27BD812A8895}" destId="{3A215D42-CE7D-4D0A-812B-665D79BAEA59}" srcOrd="0" destOrd="0" presId="urn:microsoft.com/office/officeart/2005/8/layout/vList2"/>
    <dgm:cxn modelId="{A631C5B0-8BDF-4F96-9DD7-F6FA7E5349C1}" type="presParOf" srcId="{51FF1515-ABAB-4E47-908B-000367FA7E6C}" destId="{80057CD4-36B4-4FC4-B549-0D510E87F743}" srcOrd="0" destOrd="0" presId="urn:microsoft.com/office/officeart/2005/8/layout/vList2"/>
    <dgm:cxn modelId="{DB476AF1-84F8-4F73-9357-8A448D96422A}" type="presParOf" srcId="{51FF1515-ABAB-4E47-908B-000367FA7E6C}" destId="{F73127F1-DDE6-4B20-91A9-D7F2326BA909}" srcOrd="1" destOrd="0" presId="urn:microsoft.com/office/officeart/2005/8/layout/vList2"/>
    <dgm:cxn modelId="{6C302C89-F556-4303-9CB2-1BEE7B6046BE}" type="presParOf" srcId="{51FF1515-ABAB-4E47-908B-000367FA7E6C}" destId="{DB6D33F0-DD7C-40D7-BEE7-F70D471E7115}" srcOrd="2" destOrd="0" presId="urn:microsoft.com/office/officeart/2005/8/layout/vList2"/>
    <dgm:cxn modelId="{00F02123-46FA-4606-A1FF-CCA990C39F7D}" type="presParOf" srcId="{51FF1515-ABAB-4E47-908B-000367FA7E6C}" destId="{3C74BF5B-F539-4D7F-95E5-19F0F3983FDF}" srcOrd="3" destOrd="0" presId="urn:microsoft.com/office/officeart/2005/8/layout/vList2"/>
    <dgm:cxn modelId="{9864CB6E-89A6-4462-8E06-F7F94C4E6B30}" type="presParOf" srcId="{51FF1515-ABAB-4E47-908B-000367FA7E6C}" destId="{61B37C57-115F-4F71-80C1-941A33DEFA2D}" srcOrd="4" destOrd="0" presId="urn:microsoft.com/office/officeart/2005/8/layout/vList2"/>
    <dgm:cxn modelId="{F15C03E4-4C3D-4637-951E-0A515B2A69AF}" type="presParOf" srcId="{51FF1515-ABAB-4E47-908B-000367FA7E6C}" destId="{1EA4910A-ECD7-4DC8-A9C4-ADA712AF5E9F}" srcOrd="5" destOrd="0" presId="urn:microsoft.com/office/officeart/2005/8/layout/vList2"/>
    <dgm:cxn modelId="{A0894D31-F807-4104-ADE9-9AD0E4B9353B}" type="presParOf" srcId="{51FF1515-ABAB-4E47-908B-000367FA7E6C}" destId="{7E1073F5-1CA3-4834-89F2-D78665EB8881}" srcOrd="6" destOrd="0" presId="urn:microsoft.com/office/officeart/2005/8/layout/vList2"/>
    <dgm:cxn modelId="{3CAF29AB-52DE-4AD7-B85B-CA6F80782977}" type="presParOf" srcId="{51FF1515-ABAB-4E47-908B-000367FA7E6C}" destId="{3A215D42-CE7D-4D0A-812B-665D79BAEA5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3B63E5-9D13-40AC-9A61-0BB9396A7BF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464AF6-6691-4E9F-8761-0B44B4119A93}">
      <dgm:prSet/>
      <dgm:spPr/>
      <dgm:t>
        <a:bodyPr/>
        <a:lstStyle/>
        <a:p>
          <a:r>
            <a:rPr lang="en-US" i="1" u="sng" dirty="0"/>
            <a:t>Phase 1  </a:t>
          </a:r>
        </a:p>
        <a:p>
          <a:r>
            <a:rPr lang="en-US" b="1" dirty="0">
              <a:solidFill>
                <a:schemeClr val="tx1"/>
              </a:solidFill>
            </a:rPr>
            <a:t>GATHER</a:t>
          </a:r>
          <a:r>
            <a:rPr lang="en-US" dirty="0"/>
            <a:t> </a:t>
          </a:r>
        </a:p>
        <a:p>
          <a:r>
            <a:rPr lang="en-US" dirty="0"/>
            <a:t>Collect information</a:t>
          </a:r>
        </a:p>
      </dgm:t>
    </dgm:pt>
    <dgm:pt modelId="{928ADBB4-C51B-4B07-9A79-6A47216372D7}" type="parTrans" cxnId="{03A41C0F-0DFA-49A7-97C1-CFF84F994809}">
      <dgm:prSet/>
      <dgm:spPr/>
      <dgm:t>
        <a:bodyPr/>
        <a:lstStyle/>
        <a:p>
          <a:endParaRPr lang="en-US"/>
        </a:p>
      </dgm:t>
    </dgm:pt>
    <dgm:pt modelId="{5483721B-9DB7-4286-8BE1-FB4D11436534}" type="sibTrans" cxnId="{03A41C0F-0DFA-49A7-97C1-CFF84F994809}">
      <dgm:prSet/>
      <dgm:spPr/>
      <dgm:t>
        <a:bodyPr/>
        <a:lstStyle/>
        <a:p>
          <a:endParaRPr lang="en-US"/>
        </a:p>
      </dgm:t>
    </dgm:pt>
    <dgm:pt modelId="{C0FF4FAD-AF8D-48B9-8508-D66004186D24}">
      <dgm:prSet/>
      <dgm:spPr/>
      <dgm:t>
        <a:bodyPr/>
        <a:lstStyle/>
        <a:p>
          <a:r>
            <a:rPr lang="en-US" i="1" u="sng" dirty="0"/>
            <a:t>Phase 2  </a:t>
          </a:r>
          <a:r>
            <a:rPr lang="en-US" b="1" dirty="0">
              <a:solidFill>
                <a:schemeClr val="tx1"/>
              </a:solidFill>
            </a:rPr>
            <a:t>GROUND</a:t>
          </a:r>
          <a:r>
            <a:rPr lang="en-US" dirty="0"/>
            <a:t> Develop the plan</a:t>
          </a:r>
        </a:p>
      </dgm:t>
    </dgm:pt>
    <dgm:pt modelId="{523954E8-F656-4391-B563-F66C485DE284}" type="parTrans" cxnId="{15642B21-BF2F-4D4F-A2C3-2B928933D61D}">
      <dgm:prSet/>
      <dgm:spPr/>
      <dgm:t>
        <a:bodyPr/>
        <a:lstStyle/>
        <a:p>
          <a:endParaRPr lang="en-US"/>
        </a:p>
      </dgm:t>
    </dgm:pt>
    <dgm:pt modelId="{BDEB13AF-A53F-4CA0-ACC7-3B9127394D1E}" type="sibTrans" cxnId="{15642B21-BF2F-4D4F-A2C3-2B928933D61D}">
      <dgm:prSet/>
      <dgm:spPr/>
      <dgm:t>
        <a:bodyPr/>
        <a:lstStyle/>
        <a:p>
          <a:endParaRPr lang="en-US"/>
        </a:p>
      </dgm:t>
    </dgm:pt>
    <dgm:pt modelId="{BB4A660B-39F0-4994-BEE3-1B9A0B09D0FD}">
      <dgm:prSet/>
      <dgm:spPr/>
      <dgm:t>
        <a:bodyPr/>
        <a:lstStyle/>
        <a:p>
          <a:r>
            <a:rPr lang="en-US" i="1" u="sng" dirty="0"/>
            <a:t>Phase 3  </a:t>
          </a:r>
          <a:r>
            <a:rPr lang="en-US" b="1" dirty="0">
              <a:solidFill>
                <a:schemeClr val="tx1"/>
              </a:solidFill>
            </a:rPr>
            <a:t>GROW</a:t>
          </a:r>
          <a:r>
            <a:rPr lang="en-US" dirty="0"/>
            <a:t> Pilot key priorities</a:t>
          </a:r>
        </a:p>
      </dgm:t>
    </dgm:pt>
    <dgm:pt modelId="{153A3A26-017B-4200-96CE-2DD18B88233E}" type="parTrans" cxnId="{2DE42196-FFB0-43D8-A9DA-2F9F9A913524}">
      <dgm:prSet/>
      <dgm:spPr/>
      <dgm:t>
        <a:bodyPr/>
        <a:lstStyle/>
        <a:p>
          <a:endParaRPr lang="en-US"/>
        </a:p>
      </dgm:t>
    </dgm:pt>
    <dgm:pt modelId="{3EA4D260-6EAB-4BA0-8C14-FA9FE4EED814}" type="sibTrans" cxnId="{2DE42196-FFB0-43D8-A9DA-2F9F9A913524}">
      <dgm:prSet/>
      <dgm:spPr/>
      <dgm:t>
        <a:bodyPr/>
        <a:lstStyle/>
        <a:p>
          <a:endParaRPr lang="en-US"/>
        </a:p>
      </dgm:t>
    </dgm:pt>
    <dgm:pt modelId="{9AF6166B-0380-47FD-9DD2-8E1C47DEDBDB}">
      <dgm:prSet/>
      <dgm:spPr/>
      <dgm:t>
        <a:bodyPr/>
        <a:lstStyle/>
        <a:p>
          <a:r>
            <a:rPr lang="en-US" i="1" u="sng" dirty="0"/>
            <a:t>Phase 4 </a:t>
          </a:r>
          <a:r>
            <a:rPr lang="en-US" dirty="0"/>
            <a:t> </a:t>
          </a:r>
          <a:r>
            <a:rPr lang="en-US" b="1" dirty="0">
              <a:solidFill>
                <a:schemeClr val="tx1"/>
              </a:solidFill>
            </a:rPr>
            <a:t>GO</a:t>
          </a:r>
          <a:r>
            <a:rPr lang="en-US" dirty="0"/>
            <a:t> Statewide roll out of initiatives</a:t>
          </a:r>
        </a:p>
      </dgm:t>
    </dgm:pt>
    <dgm:pt modelId="{1C0FE410-7BBB-43D6-9C73-8BBDC3558C3F}" type="parTrans" cxnId="{20BC2D3B-1114-4E58-92A5-4BEB40EF3B35}">
      <dgm:prSet/>
      <dgm:spPr/>
      <dgm:t>
        <a:bodyPr/>
        <a:lstStyle/>
        <a:p>
          <a:endParaRPr lang="en-US"/>
        </a:p>
      </dgm:t>
    </dgm:pt>
    <dgm:pt modelId="{5C0EF0E9-90C1-4B15-A618-3ADE60372010}" type="sibTrans" cxnId="{20BC2D3B-1114-4E58-92A5-4BEB40EF3B35}">
      <dgm:prSet/>
      <dgm:spPr/>
      <dgm:t>
        <a:bodyPr/>
        <a:lstStyle/>
        <a:p>
          <a:endParaRPr lang="en-US"/>
        </a:p>
      </dgm:t>
    </dgm:pt>
    <dgm:pt modelId="{5058D38A-C720-4C84-A9F5-F55923972ACE}" type="pres">
      <dgm:prSet presAssocID="{323B63E5-9D13-40AC-9A61-0BB9396A7BF2}" presName="Name0" presStyleCnt="0">
        <dgm:presLayoutVars>
          <dgm:dir/>
          <dgm:resizeHandles val="exact"/>
        </dgm:presLayoutVars>
      </dgm:prSet>
      <dgm:spPr/>
    </dgm:pt>
    <dgm:pt modelId="{427A0961-2FE0-46CC-98D9-34BA584F7FF7}" type="pres">
      <dgm:prSet presAssocID="{E1464AF6-6691-4E9F-8761-0B44B4119A93}" presName="node" presStyleLbl="node1" presStyleIdx="0" presStyleCnt="4">
        <dgm:presLayoutVars>
          <dgm:bulletEnabled val="1"/>
        </dgm:presLayoutVars>
      </dgm:prSet>
      <dgm:spPr/>
    </dgm:pt>
    <dgm:pt modelId="{CDA0BE11-B26E-41CE-9937-291B54295E5E}" type="pres">
      <dgm:prSet presAssocID="{5483721B-9DB7-4286-8BE1-FB4D11436534}" presName="sibTrans" presStyleLbl="sibTrans1D1" presStyleIdx="0" presStyleCnt="3"/>
      <dgm:spPr/>
    </dgm:pt>
    <dgm:pt modelId="{FD8B4896-19B4-43B9-8AE8-4FF63D755EB2}" type="pres">
      <dgm:prSet presAssocID="{5483721B-9DB7-4286-8BE1-FB4D11436534}" presName="connectorText" presStyleLbl="sibTrans1D1" presStyleIdx="0" presStyleCnt="3"/>
      <dgm:spPr/>
    </dgm:pt>
    <dgm:pt modelId="{A5B8C397-736F-49A8-A7FE-B538961FF1C0}" type="pres">
      <dgm:prSet presAssocID="{C0FF4FAD-AF8D-48B9-8508-D66004186D24}" presName="node" presStyleLbl="node1" presStyleIdx="1" presStyleCnt="4">
        <dgm:presLayoutVars>
          <dgm:bulletEnabled val="1"/>
        </dgm:presLayoutVars>
      </dgm:prSet>
      <dgm:spPr/>
    </dgm:pt>
    <dgm:pt modelId="{DF45F306-B2FE-418E-ACA8-1FD22666CA5B}" type="pres">
      <dgm:prSet presAssocID="{BDEB13AF-A53F-4CA0-ACC7-3B9127394D1E}" presName="sibTrans" presStyleLbl="sibTrans1D1" presStyleIdx="1" presStyleCnt="3"/>
      <dgm:spPr/>
    </dgm:pt>
    <dgm:pt modelId="{3C070BCC-A30E-4B8D-A22C-3EEA1ABE6547}" type="pres">
      <dgm:prSet presAssocID="{BDEB13AF-A53F-4CA0-ACC7-3B9127394D1E}" presName="connectorText" presStyleLbl="sibTrans1D1" presStyleIdx="1" presStyleCnt="3"/>
      <dgm:spPr/>
    </dgm:pt>
    <dgm:pt modelId="{05D05862-3386-4E4B-8B9C-2EC46FD139D8}" type="pres">
      <dgm:prSet presAssocID="{BB4A660B-39F0-4994-BEE3-1B9A0B09D0FD}" presName="node" presStyleLbl="node1" presStyleIdx="2" presStyleCnt="4">
        <dgm:presLayoutVars>
          <dgm:bulletEnabled val="1"/>
        </dgm:presLayoutVars>
      </dgm:prSet>
      <dgm:spPr/>
    </dgm:pt>
    <dgm:pt modelId="{AD0B9911-AE0D-4D62-A2E5-4177912D21E9}" type="pres">
      <dgm:prSet presAssocID="{3EA4D260-6EAB-4BA0-8C14-FA9FE4EED814}" presName="sibTrans" presStyleLbl="sibTrans1D1" presStyleIdx="2" presStyleCnt="3"/>
      <dgm:spPr/>
    </dgm:pt>
    <dgm:pt modelId="{C57C951D-FB86-40D2-BBF5-0473845FDC7D}" type="pres">
      <dgm:prSet presAssocID="{3EA4D260-6EAB-4BA0-8C14-FA9FE4EED814}" presName="connectorText" presStyleLbl="sibTrans1D1" presStyleIdx="2" presStyleCnt="3"/>
      <dgm:spPr/>
    </dgm:pt>
    <dgm:pt modelId="{B02CA947-DD72-4310-B0D4-A1CAC8C054C5}" type="pres">
      <dgm:prSet presAssocID="{9AF6166B-0380-47FD-9DD2-8E1C47DEDBDB}" presName="node" presStyleLbl="node1" presStyleIdx="3" presStyleCnt="4">
        <dgm:presLayoutVars>
          <dgm:bulletEnabled val="1"/>
        </dgm:presLayoutVars>
      </dgm:prSet>
      <dgm:spPr/>
    </dgm:pt>
  </dgm:ptLst>
  <dgm:cxnLst>
    <dgm:cxn modelId="{03A41C0F-0DFA-49A7-97C1-CFF84F994809}" srcId="{323B63E5-9D13-40AC-9A61-0BB9396A7BF2}" destId="{E1464AF6-6691-4E9F-8761-0B44B4119A93}" srcOrd="0" destOrd="0" parTransId="{928ADBB4-C51B-4B07-9A79-6A47216372D7}" sibTransId="{5483721B-9DB7-4286-8BE1-FB4D11436534}"/>
    <dgm:cxn modelId="{28F98F14-43AF-403A-A599-498D3EFF58D6}" type="presOf" srcId="{E1464AF6-6691-4E9F-8761-0B44B4119A93}" destId="{427A0961-2FE0-46CC-98D9-34BA584F7FF7}" srcOrd="0" destOrd="0" presId="urn:microsoft.com/office/officeart/2016/7/layout/RepeatingBendingProcessNew"/>
    <dgm:cxn modelId="{D9645B1B-8F48-4FD3-9636-08B121D00092}" type="presOf" srcId="{5483721B-9DB7-4286-8BE1-FB4D11436534}" destId="{FD8B4896-19B4-43B9-8AE8-4FF63D755EB2}" srcOrd="1" destOrd="0" presId="urn:microsoft.com/office/officeart/2016/7/layout/RepeatingBendingProcessNew"/>
    <dgm:cxn modelId="{15642B21-BF2F-4D4F-A2C3-2B928933D61D}" srcId="{323B63E5-9D13-40AC-9A61-0BB9396A7BF2}" destId="{C0FF4FAD-AF8D-48B9-8508-D66004186D24}" srcOrd="1" destOrd="0" parTransId="{523954E8-F656-4391-B563-F66C485DE284}" sibTransId="{BDEB13AF-A53F-4CA0-ACC7-3B9127394D1E}"/>
    <dgm:cxn modelId="{E800702F-445C-4AD5-B723-016DEF2A7FC0}" type="presOf" srcId="{323B63E5-9D13-40AC-9A61-0BB9396A7BF2}" destId="{5058D38A-C720-4C84-A9F5-F55923972ACE}" srcOrd="0" destOrd="0" presId="urn:microsoft.com/office/officeart/2016/7/layout/RepeatingBendingProcessNew"/>
    <dgm:cxn modelId="{20BC2D3B-1114-4E58-92A5-4BEB40EF3B35}" srcId="{323B63E5-9D13-40AC-9A61-0BB9396A7BF2}" destId="{9AF6166B-0380-47FD-9DD2-8E1C47DEDBDB}" srcOrd="3" destOrd="0" parTransId="{1C0FE410-7BBB-43D6-9C73-8BBDC3558C3F}" sibTransId="{5C0EF0E9-90C1-4B15-A618-3ADE60372010}"/>
    <dgm:cxn modelId="{2DE42196-FFB0-43D8-A9DA-2F9F9A913524}" srcId="{323B63E5-9D13-40AC-9A61-0BB9396A7BF2}" destId="{BB4A660B-39F0-4994-BEE3-1B9A0B09D0FD}" srcOrd="2" destOrd="0" parTransId="{153A3A26-017B-4200-96CE-2DD18B88233E}" sibTransId="{3EA4D260-6EAB-4BA0-8C14-FA9FE4EED814}"/>
    <dgm:cxn modelId="{9ED44D99-EC0A-4F3B-B3FE-CC070A56B895}" type="presOf" srcId="{BDEB13AF-A53F-4CA0-ACC7-3B9127394D1E}" destId="{3C070BCC-A30E-4B8D-A22C-3EEA1ABE6547}" srcOrd="1" destOrd="0" presId="urn:microsoft.com/office/officeart/2016/7/layout/RepeatingBendingProcessNew"/>
    <dgm:cxn modelId="{7CED36A0-63B6-4760-8A85-3FE435D72362}" type="presOf" srcId="{3EA4D260-6EAB-4BA0-8C14-FA9FE4EED814}" destId="{C57C951D-FB86-40D2-BBF5-0473845FDC7D}" srcOrd="1" destOrd="0" presId="urn:microsoft.com/office/officeart/2016/7/layout/RepeatingBendingProcessNew"/>
    <dgm:cxn modelId="{CEB44CBC-9374-4693-A54B-D3F8BD382179}" type="presOf" srcId="{C0FF4FAD-AF8D-48B9-8508-D66004186D24}" destId="{A5B8C397-736F-49A8-A7FE-B538961FF1C0}" srcOrd="0" destOrd="0" presId="urn:microsoft.com/office/officeart/2016/7/layout/RepeatingBendingProcessNew"/>
    <dgm:cxn modelId="{6D1BC3C0-CB55-4376-BB34-75ACED42D839}" type="presOf" srcId="{BB4A660B-39F0-4994-BEE3-1B9A0B09D0FD}" destId="{05D05862-3386-4E4B-8B9C-2EC46FD139D8}" srcOrd="0" destOrd="0" presId="urn:microsoft.com/office/officeart/2016/7/layout/RepeatingBendingProcessNew"/>
    <dgm:cxn modelId="{AFA7BCC5-1138-47DB-BB20-C668EE285EE0}" type="presOf" srcId="{3EA4D260-6EAB-4BA0-8C14-FA9FE4EED814}" destId="{AD0B9911-AE0D-4D62-A2E5-4177912D21E9}" srcOrd="0" destOrd="0" presId="urn:microsoft.com/office/officeart/2016/7/layout/RepeatingBendingProcessNew"/>
    <dgm:cxn modelId="{72C803CA-456E-4DF0-A3D9-F486EF736EE0}" type="presOf" srcId="{BDEB13AF-A53F-4CA0-ACC7-3B9127394D1E}" destId="{DF45F306-B2FE-418E-ACA8-1FD22666CA5B}" srcOrd="0" destOrd="0" presId="urn:microsoft.com/office/officeart/2016/7/layout/RepeatingBendingProcessNew"/>
    <dgm:cxn modelId="{58D2B2F7-7BDB-45A7-A3B4-64E132AEFDD7}" type="presOf" srcId="{9AF6166B-0380-47FD-9DD2-8E1C47DEDBDB}" destId="{B02CA947-DD72-4310-B0D4-A1CAC8C054C5}" srcOrd="0" destOrd="0" presId="urn:microsoft.com/office/officeart/2016/7/layout/RepeatingBendingProcessNew"/>
    <dgm:cxn modelId="{938F19FA-5198-4A9F-B17D-14945036D47E}" type="presOf" srcId="{5483721B-9DB7-4286-8BE1-FB4D11436534}" destId="{CDA0BE11-B26E-41CE-9937-291B54295E5E}" srcOrd="0" destOrd="0" presId="urn:microsoft.com/office/officeart/2016/7/layout/RepeatingBendingProcessNew"/>
    <dgm:cxn modelId="{DBAF4FE0-DAA6-4515-AD32-77E70C753CDC}" type="presParOf" srcId="{5058D38A-C720-4C84-A9F5-F55923972ACE}" destId="{427A0961-2FE0-46CC-98D9-34BA584F7FF7}" srcOrd="0" destOrd="0" presId="urn:microsoft.com/office/officeart/2016/7/layout/RepeatingBendingProcessNew"/>
    <dgm:cxn modelId="{94F58E3C-3B6B-414D-B3ED-8DEDA1662E2B}" type="presParOf" srcId="{5058D38A-C720-4C84-A9F5-F55923972ACE}" destId="{CDA0BE11-B26E-41CE-9937-291B54295E5E}" srcOrd="1" destOrd="0" presId="urn:microsoft.com/office/officeart/2016/7/layout/RepeatingBendingProcessNew"/>
    <dgm:cxn modelId="{22777922-EB4F-4185-BF25-5C53740A32FF}" type="presParOf" srcId="{CDA0BE11-B26E-41CE-9937-291B54295E5E}" destId="{FD8B4896-19B4-43B9-8AE8-4FF63D755EB2}" srcOrd="0" destOrd="0" presId="urn:microsoft.com/office/officeart/2016/7/layout/RepeatingBendingProcessNew"/>
    <dgm:cxn modelId="{1E40E07B-2D1A-40A5-8A24-2E76380849D5}" type="presParOf" srcId="{5058D38A-C720-4C84-A9F5-F55923972ACE}" destId="{A5B8C397-736F-49A8-A7FE-B538961FF1C0}" srcOrd="2" destOrd="0" presId="urn:microsoft.com/office/officeart/2016/7/layout/RepeatingBendingProcessNew"/>
    <dgm:cxn modelId="{C328D73C-7186-4397-B367-E91C6E404902}" type="presParOf" srcId="{5058D38A-C720-4C84-A9F5-F55923972ACE}" destId="{DF45F306-B2FE-418E-ACA8-1FD22666CA5B}" srcOrd="3" destOrd="0" presId="urn:microsoft.com/office/officeart/2016/7/layout/RepeatingBendingProcessNew"/>
    <dgm:cxn modelId="{3A2715A1-D449-4B07-9E84-1383563D3EB0}" type="presParOf" srcId="{DF45F306-B2FE-418E-ACA8-1FD22666CA5B}" destId="{3C070BCC-A30E-4B8D-A22C-3EEA1ABE6547}" srcOrd="0" destOrd="0" presId="urn:microsoft.com/office/officeart/2016/7/layout/RepeatingBendingProcessNew"/>
    <dgm:cxn modelId="{1004E693-BCD1-4C6E-B573-A256B2967D31}" type="presParOf" srcId="{5058D38A-C720-4C84-A9F5-F55923972ACE}" destId="{05D05862-3386-4E4B-8B9C-2EC46FD139D8}" srcOrd="4" destOrd="0" presId="urn:microsoft.com/office/officeart/2016/7/layout/RepeatingBendingProcessNew"/>
    <dgm:cxn modelId="{3D44B81F-C42A-40B0-BBA8-77EA7B969795}" type="presParOf" srcId="{5058D38A-C720-4C84-A9F5-F55923972ACE}" destId="{AD0B9911-AE0D-4D62-A2E5-4177912D21E9}" srcOrd="5" destOrd="0" presId="urn:microsoft.com/office/officeart/2016/7/layout/RepeatingBendingProcessNew"/>
    <dgm:cxn modelId="{5637E15F-FD64-4068-9A31-9882BFA2597E}" type="presParOf" srcId="{AD0B9911-AE0D-4D62-A2E5-4177912D21E9}" destId="{C57C951D-FB86-40D2-BBF5-0473845FDC7D}" srcOrd="0" destOrd="0" presId="urn:microsoft.com/office/officeart/2016/7/layout/RepeatingBendingProcessNew"/>
    <dgm:cxn modelId="{77DB39EE-BD09-4F85-BE9C-6305C4DA03A2}" type="presParOf" srcId="{5058D38A-C720-4C84-A9F5-F55923972ACE}" destId="{B02CA947-DD72-4310-B0D4-A1CAC8C054C5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57CD4-36B4-4FC4-B549-0D510E87F743}">
      <dsp:nvSpPr>
        <dsp:cNvPr id="0" name=""/>
        <dsp:cNvSpPr/>
      </dsp:nvSpPr>
      <dsp:spPr>
        <a:xfrm>
          <a:off x="0" y="92612"/>
          <a:ext cx="6797675" cy="1140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none" kern="1200" dirty="0"/>
            <a:t>Performance Data – 5/8/2026	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none" kern="1200" dirty="0"/>
            <a:t>Calendar year 2026  	       31% of year</a:t>
          </a:r>
        </a:p>
      </dsp:txBody>
      <dsp:txXfrm>
        <a:off x="55687" y="148299"/>
        <a:ext cx="6686301" cy="1029376"/>
      </dsp:txXfrm>
    </dsp:sp>
    <dsp:sp modelId="{DB6D33F0-DD7C-40D7-BEE7-F70D471E7115}">
      <dsp:nvSpPr>
        <dsp:cNvPr id="0" name=""/>
        <dsp:cNvSpPr/>
      </dsp:nvSpPr>
      <dsp:spPr>
        <a:xfrm>
          <a:off x="0" y="1305362"/>
          <a:ext cx="6797675" cy="1140750"/>
        </a:xfrm>
        <a:prstGeom prst="roundRect">
          <a:avLst/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Individualized Plan for Employment (IPE)</a:t>
          </a:r>
          <a:r>
            <a:rPr lang="en-US" sz="2500" kern="1200"/>
            <a:t>		2537 or 43% of goal</a:t>
          </a:r>
        </a:p>
      </dsp:txBody>
      <dsp:txXfrm>
        <a:off x="55687" y="1361049"/>
        <a:ext cx="6686301" cy="1029376"/>
      </dsp:txXfrm>
    </dsp:sp>
    <dsp:sp modelId="{61B37C57-115F-4F71-80C1-941A33DEFA2D}">
      <dsp:nvSpPr>
        <dsp:cNvPr id="0" name=""/>
        <dsp:cNvSpPr/>
      </dsp:nvSpPr>
      <dsp:spPr>
        <a:xfrm>
          <a:off x="0" y="2518112"/>
          <a:ext cx="6797675" cy="1140750"/>
        </a:xfrm>
        <a:prstGeom prst="roundRect">
          <a:avLst/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Successful case closure (employment)</a:t>
          </a:r>
          <a:r>
            <a:rPr lang="en-US" sz="2500" kern="1200"/>
            <a:t>		1073 or 33.6% of goal</a:t>
          </a:r>
        </a:p>
      </dsp:txBody>
      <dsp:txXfrm>
        <a:off x="55687" y="2573799"/>
        <a:ext cx="6686301" cy="1029376"/>
      </dsp:txXfrm>
    </dsp:sp>
    <dsp:sp modelId="{7E1073F5-1CA3-4834-89F2-D78665EB8881}">
      <dsp:nvSpPr>
        <dsp:cNvPr id="0" name=""/>
        <dsp:cNvSpPr/>
      </dsp:nvSpPr>
      <dsp:spPr>
        <a:xfrm>
          <a:off x="0" y="3730862"/>
          <a:ext cx="6797675" cy="1140750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Median Earnings</a:t>
          </a:r>
          <a:r>
            <a:rPr lang="en-US" sz="2500" kern="1200"/>
            <a:t>					$15.00/hr statewide</a:t>
          </a:r>
        </a:p>
      </dsp:txBody>
      <dsp:txXfrm>
        <a:off x="55687" y="3786549"/>
        <a:ext cx="6686301" cy="1029376"/>
      </dsp:txXfrm>
    </dsp:sp>
    <dsp:sp modelId="{3A215D42-CE7D-4D0A-812B-665D79BAEA59}">
      <dsp:nvSpPr>
        <dsp:cNvPr id="0" name=""/>
        <dsp:cNvSpPr/>
      </dsp:nvSpPr>
      <dsp:spPr>
        <a:xfrm>
          <a:off x="0" y="4871612"/>
          <a:ext cx="6797675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Not receiving SSI/SSDI	$16.00/hr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Receiving SSI or SSDI	$14.50/hr (average)</a:t>
          </a:r>
        </a:p>
      </dsp:txBody>
      <dsp:txXfrm>
        <a:off x="0" y="4871612"/>
        <a:ext cx="6797675" cy="685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0BE11-B26E-41CE-9937-291B54295E5E}">
      <dsp:nvSpPr>
        <dsp:cNvPr id="0" name=""/>
        <dsp:cNvSpPr/>
      </dsp:nvSpPr>
      <dsp:spPr>
        <a:xfrm>
          <a:off x="3046631" y="1514729"/>
          <a:ext cx="6702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021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4217" y="1556944"/>
        <a:ext cx="35040" cy="7008"/>
      </dsp:txXfrm>
    </dsp:sp>
    <dsp:sp modelId="{427A0961-2FE0-46CC-98D9-34BA584F7FF7}">
      <dsp:nvSpPr>
        <dsp:cNvPr id="0" name=""/>
        <dsp:cNvSpPr/>
      </dsp:nvSpPr>
      <dsp:spPr>
        <a:xfrm>
          <a:off x="1427" y="646347"/>
          <a:ext cx="3047004" cy="1828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06" tIns="156723" rIns="149306" bIns="15672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u="sng" kern="1200" dirty="0"/>
            <a:t>Phase 1 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</a:rPr>
            <a:t>GATHER</a:t>
          </a:r>
          <a:r>
            <a:rPr lang="en-US" sz="2700" kern="1200" dirty="0"/>
            <a:t>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Collect information</a:t>
          </a:r>
        </a:p>
      </dsp:txBody>
      <dsp:txXfrm>
        <a:off x="1427" y="646347"/>
        <a:ext cx="3047004" cy="1828202"/>
      </dsp:txXfrm>
    </dsp:sp>
    <dsp:sp modelId="{DF45F306-B2FE-418E-ACA8-1FD22666CA5B}">
      <dsp:nvSpPr>
        <dsp:cNvPr id="0" name=""/>
        <dsp:cNvSpPr/>
      </dsp:nvSpPr>
      <dsp:spPr>
        <a:xfrm>
          <a:off x="1524929" y="2472750"/>
          <a:ext cx="3747815" cy="670211"/>
        </a:xfrm>
        <a:custGeom>
          <a:avLst/>
          <a:gdLst/>
          <a:ahLst/>
          <a:cxnLst/>
          <a:rect l="0" t="0" r="0" b="0"/>
          <a:pathLst>
            <a:path>
              <a:moveTo>
                <a:pt x="3747815" y="0"/>
              </a:moveTo>
              <a:lnTo>
                <a:pt x="3747815" y="352205"/>
              </a:lnTo>
              <a:lnTo>
                <a:pt x="0" y="352205"/>
              </a:lnTo>
              <a:lnTo>
                <a:pt x="0" y="670211"/>
              </a:lnTo>
            </a:path>
          </a:pathLst>
        </a:custGeom>
        <a:noFill/>
        <a:ln w="12700" cap="flat" cmpd="sng" algn="ctr">
          <a:solidFill>
            <a:schemeClr val="accent2">
              <a:hueOff val="-665912"/>
              <a:satOff val="-293"/>
              <a:lumOff val="78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3518" y="2804351"/>
        <a:ext cx="190638" cy="7008"/>
      </dsp:txXfrm>
    </dsp:sp>
    <dsp:sp modelId="{A5B8C397-736F-49A8-A7FE-B538961FF1C0}">
      <dsp:nvSpPr>
        <dsp:cNvPr id="0" name=""/>
        <dsp:cNvSpPr/>
      </dsp:nvSpPr>
      <dsp:spPr>
        <a:xfrm>
          <a:off x="3749243" y="646347"/>
          <a:ext cx="3047004" cy="1828202"/>
        </a:xfrm>
        <a:prstGeom prst="rect">
          <a:avLst/>
        </a:prstGeom>
        <a:solidFill>
          <a:schemeClr val="accent2">
            <a:hueOff val="-443941"/>
            <a:satOff val="-195"/>
            <a:lumOff val="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06" tIns="156723" rIns="149306" bIns="15672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u="sng" kern="1200" dirty="0"/>
            <a:t>Phase 2  </a:t>
          </a:r>
          <a:r>
            <a:rPr lang="en-US" sz="2700" b="1" kern="1200" dirty="0">
              <a:solidFill>
                <a:schemeClr val="tx1"/>
              </a:solidFill>
            </a:rPr>
            <a:t>GROUND</a:t>
          </a:r>
          <a:r>
            <a:rPr lang="en-US" sz="2700" kern="1200" dirty="0"/>
            <a:t> Develop the plan</a:t>
          </a:r>
        </a:p>
      </dsp:txBody>
      <dsp:txXfrm>
        <a:off x="3749243" y="646347"/>
        <a:ext cx="3047004" cy="1828202"/>
      </dsp:txXfrm>
    </dsp:sp>
    <dsp:sp modelId="{AD0B9911-AE0D-4D62-A2E5-4177912D21E9}">
      <dsp:nvSpPr>
        <dsp:cNvPr id="0" name=""/>
        <dsp:cNvSpPr/>
      </dsp:nvSpPr>
      <dsp:spPr>
        <a:xfrm>
          <a:off x="3046631" y="4043742"/>
          <a:ext cx="6702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0211" y="45720"/>
              </a:lnTo>
            </a:path>
          </a:pathLst>
        </a:custGeom>
        <a:noFill/>
        <a:ln w="12700" cap="flat" cmpd="sng" algn="ctr">
          <a:solidFill>
            <a:schemeClr val="accent2">
              <a:hueOff val="-1331824"/>
              <a:satOff val="-586"/>
              <a:lumOff val="1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4217" y="4085958"/>
        <a:ext cx="35040" cy="7008"/>
      </dsp:txXfrm>
    </dsp:sp>
    <dsp:sp modelId="{05D05862-3386-4E4B-8B9C-2EC46FD139D8}">
      <dsp:nvSpPr>
        <dsp:cNvPr id="0" name=""/>
        <dsp:cNvSpPr/>
      </dsp:nvSpPr>
      <dsp:spPr>
        <a:xfrm>
          <a:off x="1427" y="3175361"/>
          <a:ext cx="3047004" cy="1828202"/>
        </a:xfrm>
        <a:prstGeom prst="rect">
          <a:avLst/>
        </a:prstGeom>
        <a:solidFill>
          <a:schemeClr val="accent2">
            <a:hueOff val="-887883"/>
            <a:satOff val="-391"/>
            <a:lumOff val="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06" tIns="156723" rIns="149306" bIns="15672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u="sng" kern="1200" dirty="0"/>
            <a:t>Phase 3  </a:t>
          </a:r>
          <a:r>
            <a:rPr lang="en-US" sz="2700" b="1" kern="1200" dirty="0">
              <a:solidFill>
                <a:schemeClr val="tx1"/>
              </a:solidFill>
            </a:rPr>
            <a:t>GROW</a:t>
          </a:r>
          <a:r>
            <a:rPr lang="en-US" sz="2700" kern="1200" dirty="0"/>
            <a:t> Pilot key priorities</a:t>
          </a:r>
        </a:p>
      </dsp:txBody>
      <dsp:txXfrm>
        <a:off x="1427" y="3175361"/>
        <a:ext cx="3047004" cy="1828202"/>
      </dsp:txXfrm>
    </dsp:sp>
    <dsp:sp modelId="{B02CA947-DD72-4310-B0D4-A1CAC8C054C5}">
      <dsp:nvSpPr>
        <dsp:cNvPr id="0" name=""/>
        <dsp:cNvSpPr/>
      </dsp:nvSpPr>
      <dsp:spPr>
        <a:xfrm>
          <a:off x="3749243" y="3175361"/>
          <a:ext cx="3047004" cy="1828202"/>
        </a:xfrm>
        <a:prstGeom prst="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06" tIns="156723" rIns="149306" bIns="15672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u="sng" kern="1200" dirty="0"/>
            <a:t>Phase 4 </a:t>
          </a:r>
          <a:r>
            <a:rPr lang="en-US" sz="2700" kern="1200" dirty="0"/>
            <a:t> </a:t>
          </a:r>
          <a:r>
            <a:rPr lang="en-US" sz="2700" b="1" kern="1200" dirty="0">
              <a:solidFill>
                <a:schemeClr val="tx1"/>
              </a:solidFill>
            </a:rPr>
            <a:t>GO</a:t>
          </a:r>
          <a:r>
            <a:rPr lang="en-US" sz="2700" kern="1200" dirty="0"/>
            <a:t> Statewide roll out of initiatives</a:t>
          </a:r>
        </a:p>
      </dsp:txBody>
      <dsp:txXfrm>
        <a:off x="3749243" y="3175361"/>
        <a:ext cx="3047004" cy="1828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81869F-F6FC-6A0D-CE07-6B540E550E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6B6C1-6185-79F5-23C8-927538634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1E86C-C6B4-424D-8295-67D3386172F0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5153B-EAEA-CF1E-30D7-16C2E6458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2AFB7-47EE-893B-5887-BDC37DCA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4707-CAF6-40B0-A7EA-C5F3C63CB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8D07-B188-44E4-ABBB-6994C1A52936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455A-0D23-4EAB-9AF9-2CC2B3066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51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5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6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36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98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91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548640" anchor="b" anchorCtr="0">
            <a:noAutofit/>
          </a:bodyPr>
          <a:lstStyle>
            <a:lvl1pPr>
              <a:defRPr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834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08201"/>
            <a:ext cx="10058399" cy="3760891"/>
          </a:xfrm>
        </p:spPr>
        <p:txBody>
          <a:bodyPr lIns="91440">
            <a:normAutofit/>
          </a:bodyPr>
          <a:lstStyle>
            <a:lvl1pPr marL="347472" indent="-347472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3000"/>
            </a:lvl1pPr>
            <a:lvl2pPr>
              <a:spcBef>
                <a:spcPts val="1200"/>
              </a:spcBef>
              <a:spcAft>
                <a:spcPts val="200"/>
              </a:spcAft>
              <a:defRPr sz="3000"/>
            </a:lvl2pPr>
            <a:lvl3pPr>
              <a:spcBef>
                <a:spcPts val="1200"/>
              </a:spcBef>
              <a:spcAft>
                <a:spcPts val="200"/>
              </a:spcAft>
              <a:defRPr sz="3000"/>
            </a:lvl3pPr>
            <a:lvl4pPr>
              <a:spcBef>
                <a:spcPts val="1200"/>
              </a:spcBef>
              <a:spcAft>
                <a:spcPts val="200"/>
              </a:spcAft>
              <a:defRPr sz="3000"/>
            </a:lvl4pPr>
            <a:lvl5pPr>
              <a:spcBef>
                <a:spcPts val="1200"/>
              </a:spcBef>
              <a:spcAft>
                <a:spcPts val="2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8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DBCCDB-B58C-45B3-9E63-49F7B0819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334005"/>
            <a:ext cx="12192000" cy="25239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44128-E256-C1DC-AC6D-2BF10AC41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212" y="4609578"/>
            <a:ext cx="10058400" cy="129592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5212" y="5943600"/>
            <a:ext cx="10058400" cy="914400"/>
          </a:xfrm>
        </p:spPr>
        <p:txBody>
          <a:bodyPr lIns="9144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1500" dirty="0">
                <a:solidFill>
                  <a:schemeClr val="bg1"/>
                </a:solidFill>
              </a:rPr>
              <a:t>Click to add subtitle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B45578D-1855-4EC0-9E45-E1630D11AC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3400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93482C2-6151-4050-9F16-9952B0A017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8432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8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and 2 Columns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F368C9-4803-45FD-A0BA-26B5679A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76" y="286603"/>
            <a:ext cx="6024004" cy="17885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487FB7-F6EE-0454-5FB0-228B2EBC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30366" y="2166571"/>
            <a:ext cx="603012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E27ABCA-7CD7-B1C6-D787-E3B8959F7FE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9763" y="287338"/>
            <a:ext cx="4067175" cy="2801123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244AF500-76F9-CD01-586B-E1B35B735F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9763" y="3416796"/>
            <a:ext cx="4067175" cy="2801124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EEE198-C7B9-2C56-05AC-997ADD4EE0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31676" y="2258012"/>
            <a:ext cx="6024003" cy="3959908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None/>
              <a:defRPr sz="2400"/>
            </a:lvl1pPr>
            <a:lvl2pPr>
              <a:spcBef>
                <a:spcPts val="1200"/>
              </a:spcBef>
              <a:spcAft>
                <a:spcPts val="200"/>
              </a:spcAft>
              <a:defRPr sz="2000"/>
            </a:lvl2pPr>
            <a:lvl3pPr>
              <a:spcBef>
                <a:spcPts val="1200"/>
              </a:spcBef>
              <a:spcAft>
                <a:spcPts val="200"/>
              </a:spcAft>
              <a:defRPr sz="1600"/>
            </a:lvl3pPr>
            <a:lvl4pPr>
              <a:spcBef>
                <a:spcPts val="1200"/>
              </a:spcBef>
              <a:spcAft>
                <a:spcPts val="200"/>
              </a:spcAft>
              <a:defRPr sz="1600"/>
            </a:lvl4pPr>
            <a:lvl5pPr>
              <a:spcBef>
                <a:spcPts val="1200"/>
              </a:spcBef>
              <a:spcAft>
                <a:spcPts val="200"/>
              </a:spcAft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F1891-1ACC-4692-80A2-4F69EAAA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25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322D5-1CC3-400A-A187-55543F0E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85" y="640080"/>
            <a:ext cx="3690257" cy="245067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3255512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59485" y="3429000"/>
            <a:ext cx="3690257" cy="2440094"/>
          </a:xfrm>
        </p:spPr>
        <p:txBody>
          <a:bodyPr lIns="9144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78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23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848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516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64DCA-A9BF-A892-3059-84E13570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630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7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9" r:id="rId14"/>
    <p:sldLayoutId id="2147483784" r:id="rId15"/>
    <p:sldLayoutId id="2147483788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7" descr="A group of people sitting at a table">
            <a:extLst>
              <a:ext uri="{FF2B5EF4-FFF2-40B4-BE49-F238E27FC236}">
                <a16:creationId xmlns:a16="http://schemas.microsoft.com/office/drawing/2014/main" id="{6BEAD192-141F-FDDE-021B-8674B81EE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4" r="2154"/>
          <a:stretch>
            <a:fillRect/>
          </a:stretch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C834208-78D3-55FF-0568-AC7434753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7939" y="640080"/>
            <a:ext cx="3659246" cy="28503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Future of VR Strategic Framework Updates &amp; Performance Data</a:t>
            </a: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State Rehabilitation Council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Quarterly meeting June 2026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 </a:t>
            </a: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Julie Jacobs, FRS Director</a:t>
            </a:r>
            <a:br>
              <a:rPr lang="en-US" sz="2200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879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16DB-BC4C-330B-1179-90F5684F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 – </a:t>
            </a:r>
            <a:r>
              <a:rPr lang="en-US" sz="6600" b="1" dirty="0"/>
              <a:t>GO</a:t>
            </a:r>
            <a:r>
              <a:rPr lang="en-US" dirty="0"/>
              <a:t>  </a:t>
            </a:r>
            <a:r>
              <a:rPr lang="en-US" sz="3200" dirty="0"/>
              <a:t>July 2027</a:t>
            </a:r>
          </a:p>
        </p:txBody>
      </p:sp>
      <p:pic>
        <p:nvPicPr>
          <p:cNvPr id="6" name="Content Placeholder 14" descr="Office clerk searching for files">
            <a:extLst>
              <a:ext uri="{FF2B5EF4-FFF2-40B4-BE49-F238E27FC236}">
                <a16:creationId xmlns:a16="http://schemas.microsoft.com/office/drawing/2014/main" id="{08637BD7-EBE7-9B0F-2D96-E02697A450F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0888" y="288896"/>
            <a:ext cx="4064924" cy="2797233"/>
          </a:xfrm>
        </p:spPr>
      </p:pic>
      <p:pic>
        <p:nvPicPr>
          <p:cNvPr id="7" name="Content Placeholder 19" descr="Three women brainstorming">
            <a:extLst>
              <a:ext uri="{FF2B5EF4-FFF2-40B4-BE49-F238E27FC236}">
                <a16:creationId xmlns:a16="http://schemas.microsoft.com/office/drawing/2014/main" id="{C5646C18-01E0-75C8-7655-4411D8143C9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9763" y="3417230"/>
            <a:ext cx="4067175" cy="280007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71E581-3C99-81DE-3F57-81E7595DC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Phase purpose:  </a:t>
            </a:r>
            <a:r>
              <a:rPr lang="en-US" dirty="0"/>
              <a:t>Statewide roll out of initiatives.  Continuous improvement/refinement of models.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Full implementation all DRS offices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Continuous feedback and process improvement plan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Stakeholder engagement/feedback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Outcomes and data review to ensure key performance measures are met/exceeded</a:t>
            </a:r>
          </a:p>
        </p:txBody>
      </p:sp>
    </p:spTree>
    <p:extLst>
      <p:ext uri="{BB962C8B-B14F-4D97-AF65-F5344CB8AC3E}">
        <p14:creationId xmlns:p14="http://schemas.microsoft.com/office/powerpoint/2010/main" val="190086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Placeholder 5" descr="Firemen in a huddle">
            <a:extLst>
              <a:ext uri="{FF2B5EF4-FFF2-40B4-BE49-F238E27FC236}">
                <a16:creationId xmlns:a16="http://schemas.microsoft.com/office/drawing/2014/main" id="{652DE584-7018-BE28-CFB0-4607967415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46" r="1" b="7846"/>
          <a:stretch>
            <a:fillRect/>
          </a:stretch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F9E85-26AA-8762-9E45-455AD324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Working together, the </a:t>
            </a:r>
            <a:r>
              <a:rPr lang="en-US" sz="2800" b="1">
                <a:solidFill>
                  <a:srgbClr val="FFFFFF"/>
                </a:solidFill>
              </a:rPr>
              <a:t>Future of VR </a:t>
            </a:r>
            <a:r>
              <a:rPr lang="en-US" sz="2800">
                <a:solidFill>
                  <a:srgbClr val="FFFFFF"/>
                </a:solidFill>
              </a:rPr>
              <a:t>is bright!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EB9C4-BC5B-4B64-D48A-EEA8697D4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 vert="horz" lIns="0" tIns="45720" rIns="0" bIns="45720" rtlCol="0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Thank you!</a:t>
            </a:r>
          </a:p>
          <a:p>
            <a:r>
              <a:rPr lang="en-US" sz="1600" dirty="0">
                <a:solidFill>
                  <a:srgbClr val="FFFFFF"/>
                </a:solidFill>
              </a:rPr>
              <a:t>For more dialogue please reach out to:</a:t>
            </a:r>
          </a:p>
          <a:p>
            <a:r>
              <a:rPr lang="en-US" sz="1600" dirty="0">
                <a:solidFill>
                  <a:srgbClr val="FFFFFF"/>
                </a:solidFill>
              </a:rPr>
              <a:t>Julie Jacobs, FRS Director</a:t>
            </a:r>
          </a:p>
          <a:p>
            <a:r>
              <a:rPr lang="en-US" sz="1600" dirty="0">
                <a:solidFill>
                  <a:srgbClr val="FFFFFF"/>
                </a:solidFill>
              </a:rPr>
              <a:t>Julie.Jacobs@dars.virginia.gov</a:t>
            </a:r>
          </a:p>
        </p:txBody>
      </p:sp>
      <p:sp>
        <p:nvSpPr>
          <p:cNvPr id="21" name="!!footer rectangle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50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A74834A1-D7B5-A0D4-3CA5-7A88D0C41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39478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9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51A07E-546E-D7BB-08AF-D0FE2F63D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31293"/>
              </p:ext>
            </p:extLst>
          </p:nvPr>
        </p:nvGraphicFramePr>
        <p:xfrm>
          <a:off x="943356" y="1027723"/>
          <a:ext cx="10337295" cy="4822939"/>
        </p:xfrm>
        <a:graphic>
          <a:graphicData uri="http://schemas.openxmlformats.org/drawingml/2006/table">
            <a:tbl>
              <a:tblPr firstRow="1" bandRow="1"/>
              <a:tblGrid>
                <a:gridCol w="2555160">
                  <a:extLst>
                    <a:ext uri="{9D8B030D-6E8A-4147-A177-3AD203B41FA5}">
                      <a16:colId xmlns:a16="http://schemas.microsoft.com/office/drawing/2014/main" val="656319223"/>
                    </a:ext>
                  </a:extLst>
                </a:gridCol>
                <a:gridCol w="987692">
                  <a:extLst>
                    <a:ext uri="{9D8B030D-6E8A-4147-A177-3AD203B41FA5}">
                      <a16:colId xmlns:a16="http://schemas.microsoft.com/office/drawing/2014/main" val="2528275054"/>
                    </a:ext>
                  </a:extLst>
                </a:gridCol>
                <a:gridCol w="946710">
                  <a:extLst>
                    <a:ext uri="{9D8B030D-6E8A-4147-A177-3AD203B41FA5}">
                      <a16:colId xmlns:a16="http://schemas.microsoft.com/office/drawing/2014/main" val="1972082298"/>
                    </a:ext>
                  </a:extLst>
                </a:gridCol>
                <a:gridCol w="1564700">
                  <a:extLst>
                    <a:ext uri="{9D8B030D-6E8A-4147-A177-3AD203B41FA5}">
                      <a16:colId xmlns:a16="http://schemas.microsoft.com/office/drawing/2014/main" val="842466304"/>
                    </a:ext>
                  </a:extLst>
                </a:gridCol>
                <a:gridCol w="1064436">
                  <a:extLst>
                    <a:ext uri="{9D8B030D-6E8A-4147-A177-3AD203B41FA5}">
                      <a16:colId xmlns:a16="http://schemas.microsoft.com/office/drawing/2014/main" val="3335917991"/>
                    </a:ext>
                  </a:extLst>
                </a:gridCol>
                <a:gridCol w="1038751">
                  <a:extLst>
                    <a:ext uri="{9D8B030D-6E8A-4147-A177-3AD203B41FA5}">
                      <a16:colId xmlns:a16="http://schemas.microsoft.com/office/drawing/2014/main" val="3805896485"/>
                    </a:ext>
                  </a:extLst>
                </a:gridCol>
                <a:gridCol w="987692">
                  <a:extLst>
                    <a:ext uri="{9D8B030D-6E8A-4147-A177-3AD203B41FA5}">
                      <a16:colId xmlns:a16="http://schemas.microsoft.com/office/drawing/2014/main" val="948040354"/>
                    </a:ext>
                  </a:extLst>
                </a:gridCol>
                <a:gridCol w="1192154">
                  <a:extLst>
                    <a:ext uri="{9D8B030D-6E8A-4147-A177-3AD203B41FA5}">
                      <a16:colId xmlns:a16="http://schemas.microsoft.com/office/drawing/2014/main" val="4166960149"/>
                    </a:ext>
                  </a:extLst>
                </a:gridCol>
              </a:tblGrid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1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WIOA Goals Scorecard</a:t>
                      </a:r>
                    </a:p>
                  </a:txBody>
                  <a:tcPr marL="5391" marR="5391" marT="5391" marB="2587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Northern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Capitol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Hampton Roads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New River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Southwest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Skyline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State Totals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673286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Percent of Cases Employed 2Q After Closure</a:t>
                      </a:r>
                    </a:p>
                  </a:txBody>
                  <a:tcPr marL="5391" marR="5391" marT="5391" marB="2587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57.0%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53.9%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51.5%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50.6%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50.7%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56.0%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53.6%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227019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PY 2025 Goal</a:t>
                      </a:r>
                    </a:p>
                  </a:txBody>
                  <a:tcPr marL="5391" marR="5391" marT="5391" marB="2587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59.0%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59.0%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59.0%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59.0%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59.0%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59.0%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59.0%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148812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% of Goal Attained</a:t>
                      </a:r>
                    </a:p>
                  </a:txBody>
                  <a:tcPr marL="5391" marR="5391" marT="5391" marB="2587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96.6%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91.3%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87.3%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85.7%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85.9%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94.8%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90.8%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991506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Percent of Cases Employed 4Q After Closure</a:t>
                      </a:r>
                    </a:p>
                  </a:txBody>
                  <a:tcPr marL="5391" marR="5391" marT="5391" marB="2587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54.9%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52.3%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51.3%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51.7%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55.8%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52.6%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773182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PY 2025 Goal</a:t>
                      </a:r>
                    </a:p>
                  </a:txBody>
                  <a:tcPr marL="5391" marR="5391" marT="5391" marB="2587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57.0%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57.0%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353484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% of Goal Attained</a:t>
                      </a:r>
                    </a:p>
                  </a:txBody>
                  <a:tcPr marL="5391" marR="5391" marT="5391" marB="2587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96.4%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91.7%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87.7%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90.1%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90.6%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97.9%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92.3%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401991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Median Hourly Earnings - 2Q After Closure</a:t>
                      </a:r>
                    </a:p>
                  </a:txBody>
                  <a:tcPr marL="5391" marR="5391" marT="5391" marB="2587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$4,621.13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$4,127.92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$4,048.47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$4,260.10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$4,872.00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$4,708.16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$4,360.75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772625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PY 2025 Goal</a:t>
                      </a:r>
                    </a:p>
                  </a:txBody>
                  <a:tcPr marL="5391" marR="5391" marT="5391" marB="2587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$4,173.00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$4,173.00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$4,173.00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$4,173.00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$4,173.00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$4,173.00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$4,173.00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008235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% of Goal Attained</a:t>
                      </a:r>
                    </a:p>
                  </a:txBody>
                  <a:tcPr marL="5391" marR="5391" marT="5391" marB="2587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110.7%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98.9%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97.0%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102.1%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116.8%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112.8%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104.5%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635222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1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Credentials Earned             PY 2025</a:t>
                      </a:r>
                    </a:p>
                  </a:txBody>
                  <a:tcPr marL="5391" marR="5391" marT="5391" marB="2587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54.1%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46.8%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49.2%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55.6%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57.5%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53.7%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53.0%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364880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PY 2025 Goal</a:t>
                      </a:r>
                    </a:p>
                  </a:txBody>
                  <a:tcPr marL="5391" marR="5391" marT="5391" marB="2587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63.0%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63.0%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345376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% of Goal Attained</a:t>
                      </a:r>
                    </a:p>
                  </a:txBody>
                  <a:tcPr marL="5391" marR="5391" marT="5391" marB="2587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85.8%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74.3%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78.2%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88.3%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91.2%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85.2%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84.1%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387068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1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Measureable Skill Gains    PY 2025</a:t>
                      </a:r>
                    </a:p>
                  </a:txBody>
                  <a:tcPr marL="5391" marR="5391" marT="5391" marB="2587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76.6%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70.9%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69.6%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80.7%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68.4%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77.9%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74.4%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758893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PY 2025 Goal</a:t>
                      </a:r>
                    </a:p>
                  </a:txBody>
                  <a:tcPr marL="5391" marR="5391" marT="5391" marB="2587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89.0%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89.0%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89.0%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575782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% of Goal Attained</a:t>
                      </a:r>
                    </a:p>
                  </a:txBody>
                  <a:tcPr marL="5391" marR="5391" marT="5391" marB="2587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86.0%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79.7%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78.2%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90.7%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76.8%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87.6%</a:t>
                      </a:r>
                    </a:p>
                  </a:txBody>
                  <a:tcPr marL="5391" marR="5391" marT="5391" marB="2587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</a:rPr>
                        <a:t>83.6%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73648"/>
                  </a:ext>
                </a:extLst>
              </a:tr>
              <a:tr h="1416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439672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&gt;=100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503410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90-99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474272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&lt;90</a:t>
                      </a: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029480"/>
                  </a:ext>
                </a:extLst>
              </a:tr>
              <a:tr h="202370">
                <a:tc gridSpan="8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*2Q after closure information is for cases closed after plan 07/01/2024-06/30/2025</a:t>
                      </a: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640664"/>
                  </a:ext>
                </a:extLst>
              </a:tr>
              <a:tr h="202370">
                <a:tc gridSpan="8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*4Q after closure information is for cases closed after plan 01/01/2024-12/31/2024</a:t>
                      </a: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655972"/>
                  </a:ext>
                </a:extLst>
              </a:tr>
              <a:tr h="202370">
                <a:tc gridSpan="8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*Credential Attainment Rate is for cases served 01/01/2024-12/31/2024 w/employment or post-secondary within a year</a:t>
                      </a: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67746"/>
                  </a:ext>
                </a:extLst>
              </a:tr>
              <a:tr h="202370">
                <a:tc gridSpan="8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*MSG Attainment Rate is for cases served 07/01/2024 - 06/30/2025</a:t>
                      </a:r>
                    </a:p>
                  </a:txBody>
                  <a:tcPr marL="5391" marR="5391" marT="5391" marB="2587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312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48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36275-8C4F-76AF-C9CE-8E4BC104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What drove the Future of VR?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4E7CA-F5F1-C6E1-168D-CB994432C573}"/>
              </a:ext>
            </a:extLst>
          </p:cNvPr>
          <p:cNvSpPr txBox="1"/>
          <p:nvPr/>
        </p:nvSpPr>
        <p:spPr>
          <a:xfrm>
            <a:off x="5231958" y="605896"/>
            <a:ext cx="5923721" cy="564620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Decline in WIOA performance 2024</a:t>
            </a: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. The only RSA negotiated WIOA measure satisfactorily met was median earnings.  </a:t>
            </a:r>
            <a:r>
              <a:rPr lang="en-US" sz="1700" u="sng">
                <a:solidFill>
                  <a:schemeClr val="tx1">
                    <a:lumMod val="75000"/>
                    <a:lumOff val="25000"/>
                  </a:schemeClr>
                </a:solidFill>
              </a:rPr>
              <a:t>Virginia did not meet: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Measurable Skills Gain (MSG)  VA 2025 negotiated rate was 91.5% (2026 the rate has been reduced by RSA to 80%.  We are on track to meet this measure.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Credential Attainment (CA)  VA 2025 negotiated rate was 63% (2026 rate has been reduced by RSA)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700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 and 4</a:t>
            </a:r>
            <a:r>
              <a:rPr lang="en-US" sz="1700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 quarter employment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Staff recruitment and retention challenges </a:t>
            </a: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– staff feedback 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17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Caseload and workload feedback </a:t>
            </a: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from staff across Field Rehabilitation Services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National data from VR Agencies </a:t>
            </a: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that a change in workflow positively impacts staff and consumer experience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All organizations need to evolve </a:t>
            </a: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– technology, workflow, structural alignment to maintain continuity of operations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B6DF8FE-D554-964E-ECCE-5111075339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44E67-57A4-9825-9E94-C2B258A6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FRS Strategic Framework </a:t>
            </a:r>
            <a:r>
              <a:rPr lang="en-US" sz="3600">
                <a:solidFill>
                  <a:schemeClr val="bg1"/>
                </a:solidFill>
              </a:rPr>
              <a:t>– 4G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BDE423-6DE4-0995-236D-DCC98AE89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49513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816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ECFBE-D993-D56A-EE7B-EE024938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>
                <a:solidFill>
                  <a:srgbClr val="FFFFFF"/>
                </a:solidFill>
              </a:rPr>
              <a:t>Where are we now? – May 2026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82C932-9EF0-A728-757C-E9B76BE9DA2A}"/>
              </a:ext>
            </a:extLst>
          </p:cNvPr>
          <p:cNvSpPr txBox="1"/>
          <p:nvPr/>
        </p:nvSpPr>
        <p:spPr>
          <a:xfrm>
            <a:off x="5231958" y="605896"/>
            <a:ext cx="5923721" cy="564620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Future of VR office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discussions completed Dec 2025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Staff survey completed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– “What we heard, rank your priorities”  Feb 2026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Support Staff SOP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developed and trained – Feb 2026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Dedicated Intake pilots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– Alexandria and Charlottesville DRS offices operational (February 2026-ongoing)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Future of VR planning sessions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– every Tuesday (District Directors, Directors and colleagues as appropriate) began March 2026 – ongoing through July 2026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Organized by workflow – Intake, Service, Employment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Purpose of these meetings is to brainstorm, review data, create vision and operational infrastructure plan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May update – Intake planning wrap up, move to Service mid-May.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8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8C2A-D6A8-4036-9B23-884C3448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Phase 3 - </a:t>
            </a:r>
            <a:r>
              <a:rPr lang="en-US" sz="7200" b="1" dirty="0"/>
              <a:t>GROW</a:t>
            </a:r>
          </a:p>
        </p:txBody>
      </p:sp>
      <p:pic>
        <p:nvPicPr>
          <p:cNvPr id="6" name="Picture Placeholder 5" descr="People in the background shaking hands">
            <a:extLst>
              <a:ext uri="{FF2B5EF4-FFF2-40B4-BE49-F238E27FC236}">
                <a16:creationId xmlns:a16="http://schemas.microsoft.com/office/drawing/2014/main" id="{7152A34F-5793-48E6-BC6E-4B7215AA9A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" r="4"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5294-59B0-43EB-94D1-0BF9E1754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0" bIns="45720" rtlCol="0" anchor="t">
            <a:normAutofit/>
          </a:bodyPr>
          <a:lstStyle/>
          <a:p>
            <a:pPr algn="ctr"/>
            <a:r>
              <a:rPr lang="en-US" dirty="0"/>
              <a:t>July 2026 - June 2027</a:t>
            </a:r>
          </a:p>
        </p:txBody>
      </p:sp>
    </p:spTree>
    <p:extLst>
      <p:ext uri="{BB962C8B-B14F-4D97-AF65-F5344CB8AC3E}">
        <p14:creationId xmlns:p14="http://schemas.microsoft.com/office/powerpoint/2010/main" val="85074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E5C0-5907-1EB0-822C-B016F2BC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</a:t>
            </a:r>
            <a:r>
              <a:rPr lang="en-US" sz="6000" b="1" dirty="0"/>
              <a:t>GROW</a:t>
            </a:r>
            <a:r>
              <a:rPr lang="en-US" dirty="0"/>
              <a:t>		July 2026-2027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806A06-10AD-D15C-DAC4-FE50F5123C15}"/>
              </a:ext>
            </a:extLst>
          </p:cNvPr>
          <p:cNvSpPr txBox="1"/>
          <p:nvPr/>
        </p:nvSpPr>
        <p:spPr>
          <a:xfrm>
            <a:off x="685800" y="2143125"/>
            <a:ext cx="10687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Phase purpose:  </a:t>
            </a:r>
            <a:r>
              <a:rPr lang="en-US" sz="2000" dirty="0"/>
              <a:t>Successfully pilot key priorities and lay foundation for statewide roll out in Phase 4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Key pilots will be established in each FRS District – gather and refine model	July 2026-Feb 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Communication plan and potential VR rebranding				July 2026-Feb 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Refine models and prepare for statewide roll out				February –June 2027</a:t>
            </a:r>
          </a:p>
        </p:txBody>
      </p:sp>
    </p:spTree>
    <p:extLst>
      <p:ext uri="{BB962C8B-B14F-4D97-AF65-F5344CB8AC3E}">
        <p14:creationId xmlns:p14="http://schemas.microsoft.com/office/powerpoint/2010/main" val="150757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EE49-D1D1-AC61-F6C4-AA6B07CA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Phase 4 - 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33048-22A9-D939-B26C-9E8EDF36E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690465"/>
          </a:xfrm>
        </p:spPr>
        <p:txBody>
          <a:bodyPr>
            <a:normAutofit/>
          </a:bodyPr>
          <a:lstStyle/>
          <a:p>
            <a:r>
              <a:rPr lang="en-US" dirty="0"/>
              <a:t>July 2027-June 2028</a:t>
            </a:r>
          </a:p>
          <a:p>
            <a:endParaRPr lang="en-US" dirty="0"/>
          </a:p>
        </p:txBody>
      </p:sp>
      <p:pic>
        <p:nvPicPr>
          <p:cNvPr id="7" name="Picture Placeholder 7" descr="Business man sitting at a desk">
            <a:extLst>
              <a:ext uri="{FF2B5EF4-FFF2-40B4-BE49-F238E27FC236}">
                <a16:creationId xmlns:a16="http://schemas.microsoft.com/office/drawing/2014/main" id="{44F51528-7C6C-676D-62ED-40AB97D9C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pic>
        <p:nvPicPr>
          <p:cNvPr id="8" name="Picture Placeholder 9" descr="Handshake">
            <a:extLst>
              <a:ext uri="{FF2B5EF4-FFF2-40B4-BE49-F238E27FC236}">
                <a16:creationId xmlns:a16="http://schemas.microsoft.com/office/drawing/2014/main" id="{42986763-B4C8-5057-6222-0EC4939E71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pic>
        <p:nvPicPr>
          <p:cNvPr id="9" name="Picture Placeholder 11" descr="A group of people meeting in a room and writing">
            <a:extLst>
              <a:ext uri="{FF2B5EF4-FFF2-40B4-BE49-F238E27FC236}">
                <a16:creationId xmlns:a16="http://schemas.microsoft.com/office/drawing/2014/main" id="{140AE90F-CD65-3895-59E8-B7606863E8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/>
        </p:blipFill>
        <p:spPr/>
      </p:pic>
    </p:spTree>
    <p:extLst>
      <p:ext uri="{BB962C8B-B14F-4D97-AF65-F5344CB8AC3E}">
        <p14:creationId xmlns:p14="http://schemas.microsoft.com/office/powerpoint/2010/main" val="14358956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FDF0338-C524-4CF6-9268-3569B6574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887178-918B-41B5-90B5-AF84E76A42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E6FD3E-3033-4D44-9759-980DCC3E7F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{134D078C-6EFE-4469-B8F9-49C3DCE795D8}TF776e3e59-1204-479e-95b5-5e72eaac51ab78076569_win32-dba623c40f6b</Template>
  <TotalTime>13930</TotalTime>
  <Words>921</Words>
  <Application>Microsoft Office PowerPoint</Application>
  <PresentationFormat>Widescreen</PresentationFormat>
  <Paragraphs>198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RetrospectVTI</vt:lpstr>
      <vt:lpstr>Future of VR Strategic Framework Updates &amp; Performance Data  State Rehabilitation Council Quarterly meeting June 2026    Julie Jacobs, FRS Director </vt:lpstr>
      <vt:lpstr>PowerPoint Presentation</vt:lpstr>
      <vt:lpstr>PowerPoint Presentation</vt:lpstr>
      <vt:lpstr>What drove the Future of VR?</vt:lpstr>
      <vt:lpstr>FRS Strategic Framework – 4G</vt:lpstr>
      <vt:lpstr>Where are we now? – May 2026</vt:lpstr>
      <vt:lpstr>Phase 3 - GROW</vt:lpstr>
      <vt:lpstr>Phase 3 – GROW  July 2026-2027</vt:lpstr>
      <vt:lpstr>Phase 4 - GO</vt:lpstr>
      <vt:lpstr>Phase 4 – GO  July 2027</vt:lpstr>
      <vt:lpstr>Working together, the Future of VR is bright!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Jacobs, Julie (DARS)</dc:creator>
  <cp:lastModifiedBy>Jacobs, Julie (DARS)</cp:lastModifiedBy>
  <cp:revision>7</cp:revision>
  <dcterms:created xsi:type="dcterms:W3CDTF">2025-07-22T18:11:37Z</dcterms:created>
  <dcterms:modified xsi:type="dcterms:W3CDTF">2026-05-27T17:27:18Z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