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7"/>
  </p:notesMasterIdLst>
  <p:handoutMasterIdLst>
    <p:handoutMasterId r:id="rId8"/>
  </p:handoutMasterIdLst>
  <p:sldIdLst>
    <p:sldId id="256" r:id="rId5"/>
    <p:sldId id="273" r:id="rId6"/>
  </p:sldIdLst>
  <p:sldSz cx="12192000" cy="6858000"/>
  <p:notesSz cx="7172325" cy="93138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6830A10-6354-F10E-10FE-2238AF299B88}" name="Burkett, Barbara (VDH)" initials="BB(" userId="S::Barbara.Burkett@vdh.virginia.gov::97cbe4e1-a461-426a-816a-5a4a7991ddcf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2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B86199E-5532-45DF-27FE-87157247FB8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108008" cy="467311"/>
          </a:xfrm>
          <a:prstGeom prst="rect">
            <a:avLst/>
          </a:prstGeom>
        </p:spPr>
        <p:txBody>
          <a:bodyPr vert="horz" lIns="94201" tIns="47101" rIns="94201" bIns="4710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03A55F-788F-ECC9-FA0E-6372D90DDC6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4062658" y="0"/>
            <a:ext cx="3108008" cy="467311"/>
          </a:xfrm>
          <a:prstGeom prst="rect">
            <a:avLst/>
          </a:prstGeom>
        </p:spPr>
        <p:txBody>
          <a:bodyPr vert="horz" lIns="94201" tIns="47101" rIns="94201" bIns="47101" rtlCol="0"/>
          <a:lstStyle>
            <a:lvl1pPr algn="r">
              <a:defRPr sz="1200"/>
            </a:lvl1pPr>
          </a:lstStyle>
          <a:p>
            <a:fld id="{36A4E0D4-61CB-4DE1-A5EB-E5766540EDCB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AA40C4C-1D1D-E6AE-600A-7ED823A5805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46554"/>
            <a:ext cx="3108008" cy="467310"/>
          </a:xfrm>
          <a:prstGeom prst="rect">
            <a:avLst/>
          </a:prstGeom>
        </p:spPr>
        <p:txBody>
          <a:bodyPr vert="horz" lIns="94201" tIns="47101" rIns="94201" bIns="4710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78198E-F98C-B294-EDE3-8E4E9443FE1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4062658" y="8846554"/>
            <a:ext cx="3108008" cy="467310"/>
          </a:xfrm>
          <a:prstGeom prst="rect">
            <a:avLst/>
          </a:prstGeom>
        </p:spPr>
        <p:txBody>
          <a:bodyPr vert="horz" lIns="94201" tIns="47101" rIns="94201" bIns="47101" rtlCol="0" anchor="b"/>
          <a:lstStyle>
            <a:lvl1pPr algn="r">
              <a:defRPr sz="1200"/>
            </a:lvl1pPr>
          </a:lstStyle>
          <a:p>
            <a:fld id="{77156543-A8BB-4F76-8816-9853A0411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421202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08008" cy="467311"/>
          </a:xfrm>
          <a:prstGeom prst="rect">
            <a:avLst/>
          </a:prstGeom>
        </p:spPr>
        <p:txBody>
          <a:bodyPr vert="horz" lIns="94201" tIns="47101" rIns="94201" bIns="4710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62658" y="0"/>
            <a:ext cx="3108008" cy="467311"/>
          </a:xfrm>
          <a:prstGeom prst="rect">
            <a:avLst/>
          </a:prstGeom>
        </p:spPr>
        <p:txBody>
          <a:bodyPr vert="horz" lIns="94201" tIns="47101" rIns="94201" bIns="47101" rtlCol="0"/>
          <a:lstStyle>
            <a:lvl1pPr algn="r">
              <a:defRPr sz="1200"/>
            </a:lvl1pPr>
          </a:lstStyle>
          <a:p>
            <a:fld id="{88AC7A86-F3D3-4B3D-BDE9-014A2F530495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92163" y="1163638"/>
            <a:ext cx="5588000" cy="31432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201" tIns="47101" rIns="94201" bIns="4710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7233" y="4482296"/>
            <a:ext cx="5737860" cy="3667334"/>
          </a:xfrm>
          <a:prstGeom prst="rect">
            <a:avLst/>
          </a:prstGeom>
        </p:spPr>
        <p:txBody>
          <a:bodyPr vert="horz" lIns="94201" tIns="47101" rIns="94201" bIns="4710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6554"/>
            <a:ext cx="3108008" cy="467310"/>
          </a:xfrm>
          <a:prstGeom prst="rect">
            <a:avLst/>
          </a:prstGeom>
        </p:spPr>
        <p:txBody>
          <a:bodyPr vert="horz" lIns="94201" tIns="47101" rIns="94201" bIns="4710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62658" y="8846554"/>
            <a:ext cx="3108008" cy="467310"/>
          </a:xfrm>
          <a:prstGeom prst="rect">
            <a:avLst/>
          </a:prstGeom>
        </p:spPr>
        <p:txBody>
          <a:bodyPr vert="horz" lIns="94201" tIns="47101" rIns="94201" bIns="47101" rtlCol="0" anchor="b"/>
          <a:lstStyle>
            <a:lvl1pPr algn="r">
              <a:defRPr sz="1200"/>
            </a:lvl1pPr>
          </a:lstStyle>
          <a:p>
            <a:fld id="{DC6931B2-3B1B-4537-A880-C5C7D8020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72945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254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0633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E349D-BC6A-435D-9ADE-0A966B00F9E4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35D93-875B-45DA-A0AF-11444259A99B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768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E349D-BC6A-435D-9ADE-0A966B00F9E4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35D93-875B-45DA-A0AF-11444259A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060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E349D-BC6A-435D-9ADE-0A966B00F9E4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35D93-875B-45DA-A0AF-11444259A99B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9396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E349D-BC6A-435D-9ADE-0A966B00F9E4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35D93-875B-45DA-A0AF-11444259A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27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E349D-BC6A-435D-9ADE-0A966B00F9E4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35D93-875B-45DA-A0AF-11444259A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732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E349D-BC6A-435D-9ADE-0A966B00F9E4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35D93-875B-45DA-A0AF-11444259A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096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E349D-BC6A-435D-9ADE-0A966B00F9E4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35D93-875B-45DA-A0AF-11444259A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401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905E349D-BC6A-435D-9ADE-0A966B00F9E4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135D93-875B-45DA-A0AF-11444259A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750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E349D-BC6A-435D-9ADE-0A966B00F9E4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35D93-875B-45DA-A0AF-11444259A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2208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E349D-BC6A-435D-9ADE-0A966B00F9E4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35D93-875B-45DA-A0AF-11444259A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762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E349D-BC6A-435D-9ADE-0A966B00F9E4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35D93-875B-45DA-A0AF-11444259A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243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05E349D-BC6A-435D-9ADE-0A966B00F9E4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96135D93-875B-45DA-A0AF-11444259A99B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7583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A1F906-339F-5073-866E-58362AF47E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5631" y="1441938"/>
            <a:ext cx="7080738" cy="397412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dirty="0"/>
              <a:t>Consumer Satisfaction 2026</a:t>
            </a:r>
            <a:br>
              <a:rPr lang="en-US" sz="5400" dirty="0"/>
            </a:br>
            <a:r>
              <a:rPr lang="en-US" sz="2400" dirty="0"/>
              <a:t>State Rehabilitation Council Meeting - June 3, 2026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C1755F0-D0CF-D647-C052-64320EDD9598}"/>
              </a:ext>
            </a:extLst>
          </p:cNvPr>
          <p:cNvSpPr txBox="1"/>
          <p:nvPr/>
        </p:nvSpPr>
        <p:spPr>
          <a:xfrm>
            <a:off x="7467599" y="6419850"/>
            <a:ext cx="47244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</a:rPr>
              <a:t>Wil Barber – wil.barber@dars.virginia.gov</a:t>
            </a:r>
          </a:p>
        </p:txBody>
      </p:sp>
    </p:spTree>
    <p:extLst>
      <p:ext uri="{BB962C8B-B14F-4D97-AF65-F5344CB8AC3E}">
        <p14:creationId xmlns:p14="http://schemas.microsoft.com/office/powerpoint/2010/main" val="2651576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ECBC67-91BB-49DD-4BF5-EAED83FA90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EE43AF-005E-9FB5-72CD-D02BF7911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FFY 2027 Memorandum of Agreement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ACFF62-CF54-761B-01DE-E287EEB56E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2006017"/>
            <a:ext cx="6010275" cy="4347158"/>
          </a:xfrm>
        </p:spPr>
        <p:txBody>
          <a:bodyPr>
            <a:normAutofit/>
          </a:bodyPr>
          <a:lstStyle/>
          <a:p>
            <a:pPr lvl="1"/>
            <a:r>
              <a:rPr lang="en-US" sz="2000" dirty="0"/>
              <a:t>Agreement is largely the same as last year</a:t>
            </a:r>
          </a:p>
          <a:p>
            <a:pPr lvl="2"/>
            <a:r>
              <a:rPr lang="en-US" sz="1800" dirty="0"/>
              <a:t>Each month, a stratified random sample of consumers will be sent a survey</a:t>
            </a:r>
          </a:p>
          <a:p>
            <a:pPr lvl="2"/>
            <a:r>
              <a:rPr lang="en-US" sz="1800" dirty="0"/>
              <a:t>Population for possible selection is all consumers who are</a:t>
            </a:r>
          </a:p>
          <a:p>
            <a:pPr lvl="3"/>
            <a:r>
              <a:rPr lang="en-US" sz="1600" dirty="0"/>
              <a:t>Currently in service or job-ready status</a:t>
            </a:r>
          </a:p>
          <a:p>
            <a:pPr lvl="3"/>
            <a:r>
              <a:rPr lang="en-US" sz="1600" dirty="0"/>
              <a:t>Have not already been surveyed within the past two years</a:t>
            </a:r>
          </a:p>
          <a:p>
            <a:pPr lvl="3"/>
            <a:r>
              <a:rPr lang="en-US" sz="1600" dirty="0"/>
              <a:t>Have good contact information</a:t>
            </a:r>
          </a:p>
          <a:p>
            <a:pPr lvl="2"/>
            <a:r>
              <a:rPr lang="en-US" sz="1800" dirty="0"/>
              <a:t>FFY 2027 survey cycle will begin Oct 2026</a:t>
            </a:r>
          </a:p>
          <a:p>
            <a:pPr lvl="2"/>
            <a:r>
              <a:rPr lang="en-US" sz="1800" dirty="0"/>
              <a:t>Annual Report will be released Nov 2027</a:t>
            </a:r>
          </a:p>
          <a:p>
            <a:pPr lvl="1"/>
            <a:r>
              <a:rPr lang="en-US" sz="2000" dirty="0"/>
              <a:t>Minor survey improvement</a:t>
            </a:r>
          </a:p>
          <a:p>
            <a:pPr lvl="2"/>
            <a:r>
              <a:rPr lang="en-US" sz="1800" dirty="0"/>
              <a:t>No more need for a ‘passcode’ question in the survey</a:t>
            </a:r>
          </a:p>
        </p:txBody>
      </p:sp>
      <p:pic>
        <p:nvPicPr>
          <p:cNvPr id="6" name="Content Placeholder 5" descr="Cartoon checklist and pencil">
            <a:extLst>
              <a:ext uri="{FF2B5EF4-FFF2-40B4-BE49-F238E27FC236}">
                <a16:creationId xmlns:a16="http://schemas.microsoft.com/office/drawing/2014/main" id="{B3ADF2E7-E294-0019-F8F8-FC33037C198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238" y="2006017"/>
            <a:ext cx="4937125" cy="3703217"/>
          </a:xfrm>
        </p:spPr>
      </p:pic>
    </p:spTree>
    <p:extLst>
      <p:ext uri="{BB962C8B-B14F-4D97-AF65-F5344CB8AC3E}">
        <p14:creationId xmlns:p14="http://schemas.microsoft.com/office/powerpoint/2010/main" val="239660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9C24282158E944988CE337A13A06F1" ma:contentTypeVersion="6" ma:contentTypeDescription="Create a new document." ma:contentTypeScope="" ma:versionID="cbf3cf18862a436cc49a4b0d26de41ba">
  <xsd:schema xmlns:xsd="http://www.w3.org/2001/XMLSchema" xmlns:xs="http://www.w3.org/2001/XMLSchema" xmlns:p="http://schemas.microsoft.com/office/2006/metadata/properties" xmlns:ns3="e87b6cff-6818-4fc1-83ca-f1a966ff0383" targetNamespace="http://schemas.microsoft.com/office/2006/metadata/properties" ma:root="true" ma:fieldsID="9d704369b147817563bc15d67d9eab44" ns3:_="">
    <xsd:import namespace="e87b6cff-6818-4fc1-83ca-f1a966ff0383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87b6cff-6818-4fc1-83ca-f1a966ff0383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87b6cff-6818-4fc1-83ca-f1a966ff0383" xsi:nil="true"/>
  </documentManagement>
</p:properties>
</file>

<file path=customXml/itemProps1.xml><?xml version="1.0" encoding="utf-8"?>
<ds:datastoreItem xmlns:ds="http://schemas.openxmlformats.org/officeDocument/2006/customXml" ds:itemID="{32A3992B-6479-43C2-9D05-4903AE5BC72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7439D9D-FDAA-44C5-8F52-80570325EF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87b6cff-6818-4fc1-83ca-f1a966ff03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D4E21D4-8B0E-49C1-A014-C595BC937266}">
  <ds:schemaRefs>
    <ds:schemaRef ds:uri="http://www.w3.org/XML/1998/namespace"/>
    <ds:schemaRef ds:uri="http://purl.org/dc/dcmitype/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e87b6cff-6818-4fc1-83ca-f1a966ff038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TM02900769[[fn=Retrospect]]</Template>
  <TotalTime>3705</TotalTime>
  <Words>111</Words>
  <Application>Microsoft Office PowerPoint</Application>
  <PresentationFormat>Widescreen</PresentationFormat>
  <Paragraphs>13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Calibri</vt:lpstr>
      <vt:lpstr>Calibri Light</vt:lpstr>
      <vt:lpstr>Retrospect</vt:lpstr>
      <vt:lpstr>Consumer Satisfaction 2026 State Rehabilitation Council Meeting - June 3, 2026</vt:lpstr>
      <vt:lpstr>FFY 2027 Memorandum of Agreement</vt:lpstr>
    </vt:vector>
  </TitlesOfParts>
  <Company>VITA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Consumer Satisfaction Survey Update</dc:title>
  <dc:creator>Barber, Wil (DARS)</dc:creator>
  <cp:lastModifiedBy>Gibbs, Rebecca (DARS)</cp:lastModifiedBy>
  <cp:revision>70</cp:revision>
  <cp:lastPrinted>2026-05-28T19:41:55Z</cp:lastPrinted>
  <dcterms:created xsi:type="dcterms:W3CDTF">2024-08-06T13:12:56Z</dcterms:created>
  <dcterms:modified xsi:type="dcterms:W3CDTF">2026-05-28T19:52:33Z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0x0101006A9C24282158E944988CE337A13A06F1</vt:lpwstr>
  </property>
</Properties>
</file>